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59" r:id="rId1"/>
  </p:sldMasterIdLst>
  <p:notesMasterIdLst>
    <p:notesMasterId r:id="rId33"/>
  </p:notesMasterIdLst>
  <p:sldIdLst>
    <p:sldId id="257" r:id="rId2"/>
    <p:sldId id="258" r:id="rId3"/>
    <p:sldId id="262" r:id="rId4"/>
    <p:sldId id="260" r:id="rId5"/>
    <p:sldId id="261"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80" r:id="rId22"/>
    <p:sldId id="279" r:id="rId23"/>
    <p:sldId id="281" r:id="rId24"/>
    <p:sldId id="282" r:id="rId25"/>
    <p:sldId id="283" r:id="rId26"/>
    <p:sldId id="284" r:id="rId27"/>
    <p:sldId id="286" r:id="rId28"/>
    <p:sldId id="285" r:id="rId29"/>
    <p:sldId id="287" r:id="rId30"/>
    <p:sldId id="288" r:id="rId31"/>
    <p:sldId id="289" r:id="rId32"/>
  </p:sldIdLst>
  <p:sldSz cx="9144000" cy="5143500" type="screen16x9"/>
  <p:notesSz cx="6858000" cy="9144000"/>
  <p:embeddedFontLst>
    <p:embeddedFont>
      <p:font typeface="MgOpen Modata" pitchFamily="2" charset="0"/>
      <p:regular r:id="rId34"/>
      <p:bold r:id="rId35"/>
    </p:embeddedFont>
    <p:embeddedFont>
      <p:font typeface="Calibri" pitchFamily="34" charset="0"/>
      <p:regular r:id="rId36"/>
      <p:bold r:id="rId37"/>
      <p:italic r:id="rId38"/>
      <p:boldItalic r:id="rId39"/>
    </p:embeddedFont>
    <p:embeddedFont>
      <p:font typeface="Mangal" pitchFamily="18" charset="0"/>
      <p:regular r:id="rId40"/>
      <p:bold r:id="rId41"/>
    </p:embeddedFont>
    <p:embeddedFont>
      <p:font typeface="Angsana New" pitchFamily="18" charset="-34"/>
      <p:regular r:id="rId42"/>
      <p:bold r:id="rId43"/>
      <p:italic r:id="rId44"/>
      <p:boldItalic r:id="rId45"/>
    </p:embeddedFont>
  </p:embeddedFontLst>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521415D9-36F7-43E2-AB2F-B90AF26B5E84}">
      <p14:sectionLst xmlns:p14="http://schemas.microsoft.com/office/powerpoint/2010/main">
        <p14:section name="Default Section" id="{8CE05ADA-B4A7-4E26-AF8E-858DF75F2966}">
          <p14:sldIdLst>
            <p14:sldId id="257"/>
          </p14:sldIdLst>
        </p14:section>
        <p14:section name="Untitled Section" id="{C760F6C0-7B29-425C-A705-7A1285604383}">
          <p14:sldIdLst>
            <p14:sldId id="258"/>
            <p14:sldId id="262"/>
            <p14:sldId id="260"/>
            <p14:sldId id="261"/>
            <p14:sldId id="263"/>
            <p14:sldId id="264"/>
            <p14:sldId id="265"/>
            <p14:sldId id="267"/>
            <p14:sldId id="268"/>
            <p14:sldId id="269"/>
            <p14:sldId id="270"/>
            <p14:sldId id="271"/>
            <p14:sldId id="272"/>
            <p14:sldId id="273"/>
            <p14:sldId id="274"/>
            <p14:sldId id="275"/>
            <p14:sldId id="276"/>
            <p14:sldId id="277"/>
            <p14:sldId id="278"/>
            <p14:sldId id="280"/>
            <p14:sldId id="279"/>
            <p14:sldId id="281"/>
            <p14:sldId id="282"/>
            <p14:sldId id="283"/>
            <p14:sldId id="284"/>
            <p14:sldId id="286"/>
            <p14:sldId id="285"/>
            <p14:sldId id="287"/>
            <p14:sldId id="288"/>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0" autoAdjust="0"/>
    <p:restoredTop sz="84226" autoAdjust="0"/>
  </p:normalViewPr>
  <p:slideViewPr>
    <p:cSldViewPr>
      <p:cViewPr>
        <p:scale>
          <a:sx n="50" d="100"/>
          <a:sy n="50" d="100"/>
        </p:scale>
        <p:origin x="-2106" y="-12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8/11/2015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extLst>
      <p:ext uri="{BB962C8B-B14F-4D97-AF65-F5344CB8AC3E}">
        <p14:creationId xmlns:p14="http://schemas.microsoft.com/office/powerpoint/2010/main" val="41609171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19</a:t>
            </a:fld>
            <a:endParaRPr lang="en-US"/>
          </a:p>
        </p:txBody>
      </p:sp>
    </p:spTree>
    <p:extLst>
      <p:ext uri="{BB962C8B-B14F-4D97-AF65-F5344CB8AC3E}">
        <p14:creationId xmlns:p14="http://schemas.microsoft.com/office/powerpoint/2010/main" val="414923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20</a:t>
            </a:fld>
            <a:endParaRPr lang="en-US"/>
          </a:p>
        </p:txBody>
      </p:sp>
    </p:spTree>
    <p:extLst>
      <p:ext uri="{BB962C8B-B14F-4D97-AF65-F5344CB8AC3E}">
        <p14:creationId xmlns:p14="http://schemas.microsoft.com/office/powerpoint/2010/main" val="414923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21</a:t>
            </a:fld>
            <a:endParaRPr lang="en-US"/>
          </a:p>
        </p:txBody>
      </p:sp>
    </p:spTree>
    <p:extLst>
      <p:ext uri="{BB962C8B-B14F-4D97-AF65-F5344CB8AC3E}">
        <p14:creationId xmlns:p14="http://schemas.microsoft.com/office/powerpoint/2010/main" val="4149234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131156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09169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11564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70430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916574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9325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8" name="Footer Placeholder 7"/>
          <p:cNvSpPr>
            <a:spLocks noGrp="1"/>
          </p:cNvSpPr>
          <p:nvPr>
            <p:ph type="ftr" sz="quarter" idx="11"/>
          </p:nvPr>
        </p:nvSpPr>
        <p:spPr/>
        <p:txBody>
          <a:bodyPr/>
          <a:lstStyle/>
          <a:p>
            <a:endParaRPr lang="en-PH">
              <a:solidFill>
                <a:prstClr val="black">
                  <a:tint val="75000"/>
                </a:prstClr>
              </a:solidFill>
            </a:endParaRPr>
          </a:p>
        </p:txBody>
      </p:sp>
      <p:sp>
        <p:nvSpPr>
          <p:cNvPr id="9" name="Slide Number Placeholder 8"/>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82720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4" name="Footer Placeholder 3"/>
          <p:cNvSpPr>
            <a:spLocks noGrp="1"/>
          </p:cNvSpPr>
          <p:nvPr>
            <p:ph type="ftr" sz="quarter" idx="11"/>
          </p:nvPr>
        </p:nvSpPr>
        <p:spPr/>
        <p:txBody>
          <a:bodyPr/>
          <a:lstStyle/>
          <a:p>
            <a:endParaRPr lang="en-PH">
              <a:solidFill>
                <a:prstClr val="black">
                  <a:tint val="75000"/>
                </a:prstClr>
              </a:solidFill>
            </a:endParaRPr>
          </a:p>
        </p:txBody>
      </p:sp>
      <p:sp>
        <p:nvSpPr>
          <p:cNvPr id="5" name="Slide Number Placeholder 4"/>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19904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3" name="Footer Placeholder 2"/>
          <p:cNvSpPr>
            <a:spLocks noGrp="1"/>
          </p:cNvSpPr>
          <p:nvPr>
            <p:ph type="ftr" sz="quarter" idx="11"/>
          </p:nvPr>
        </p:nvSpPr>
        <p:spPr/>
        <p:txBody>
          <a:bodyPr/>
          <a:lstStyle/>
          <a:p>
            <a:endParaRPr lang="en-PH">
              <a:solidFill>
                <a:prstClr val="black">
                  <a:tint val="75000"/>
                </a:prstClr>
              </a:solidFill>
            </a:endParaRPr>
          </a:p>
        </p:txBody>
      </p:sp>
      <p:sp>
        <p:nvSpPr>
          <p:cNvPr id="4" name="Slide Number Placeholder 3"/>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7876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98044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333630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49000">
              <a:srgbClr val="00B0F0">
                <a:lumMod val="71000"/>
                <a:lumOff val="29000"/>
              </a:srgbClr>
            </a:gs>
            <a:gs pos="100000">
              <a:srgbClr val="00B0F0">
                <a:lumMod val="40000"/>
                <a:lumOff val="6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63BC44E-939A-4BF9-A280-ED40A75E3A48}" type="datetimeFigureOut">
              <a:rPr lang="en-PH" smtClean="0">
                <a:solidFill>
                  <a:prstClr val="black">
                    <a:tint val="75000"/>
                  </a:prstClr>
                </a:solidFill>
              </a:rPr>
              <a:pPr/>
              <a:t>8/11/2015</a:t>
            </a:fld>
            <a:endParaRPr lang="en-PH">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282CF0-8253-4D20-AC9C-7B3FA5CF60D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38107922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Th-pratheidthai_raachaanaajakthai.ogg"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14718" y="1843088"/>
            <a:ext cx="1097152" cy="957262"/>
            <a:chOff x="3398648" y="1352550"/>
            <a:chExt cx="2390775" cy="1914525"/>
          </a:xfrm>
        </p:grpSpPr>
        <p:pic>
          <p:nvPicPr>
            <p:cNvPr id="1029" name="Picture 5" descr="C:\Users\MYPC\Downloads\download.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3398648" y="1352550"/>
              <a:ext cx="2390775" cy="19145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28967" y="1677708"/>
              <a:ext cx="989234" cy="1046441"/>
            </a:xfrm>
            <a:prstGeom prst="rect">
              <a:avLst/>
            </a:prstGeom>
            <a:noFill/>
          </p:spPr>
          <p:txBody>
            <a:bodyPr wrap="none" rtlCol="0">
              <a:spAutoFit/>
            </a:bodyPr>
            <a:lstStyle/>
            <a:p>
              <a:r>
                <a:rPr lang="en-PH" sz="2800" b="1" dirty="0">
                  <a:solidFill>
                    <a:srgbClr val="00B0F0"/>
                  </a:solidFill>
                  <a:latin typeface="MgOpen Modata" pitchFamily="2" charset="0"/>
                </a:rPr>
                <a:t>9</a:t>
              </a:r>
            </a:p>
          </p:txBody>
        </p:sp>
      </p:grpSp>
      <p:pic>
        <p:nvPicPr>
          <p:cNvPr id="2050" name="Picture 2" descr="http://i.stack.imgur.com/1sp1o.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3732" y="3324224"/>
            <a:ext cx="619125" cy="61912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44988" y="2571750"/>
            <a:ext cx="1436612" cy="400110"/>
          </a:xfrm>
          <a:prstGeom prst="rect">
            <a:avLst/>
          </a:prstGeom>
          <a:noFill/>
        </p:spPr>
        <p:txBody>
          <a:bodyPr wrap="none" rtlCol="0">
            <a:spAutoFit/>
          </a:bodyPr>
          <a:lstStyle/>
          <a:p>
            <a:r>
              <a:rPr lang="en-PH" sz="2000" b="1" dirty="0" smtClean="0">
                <a:solidFill>
                  <a:schemeClr val="bg1"/>
                </a:solidFill>
                <a:effectLst>
                  <a:outerShdw blurRad="38100" dist="38100" dir="2700000" algn="tl">
                    <a:srgbClr val="000000">
                      <a:alpha val="43137"/>
                    </a:srgbClr>
                  </a:outerShdw>
                </a:effectLst>
                <a:latin typeface="MgOpen Modata" pitchFamily="2" charset="0"/>
              </a:rPr>
              <a:t>cloud nine</a:t>
            </a:r>
            <a:endParaRPr lang="en-PH" sz="2000" b="1" dirty="0">
              <a:solidFill>
                <a:schemeClr val="bg1"/>
              </a:solidFill>
              <a:effectLst>
                <a:outerShdw blurRad="38100" dist="38100" dir="2700000" algn="tl">
                  <a:srgbClr val="000000">
                    <a:alpha val="43137"/>
                  </a:srgbClr>
                </a:outerShdw>
              </a:effectLst>
              <a:latin typeface="MgOpen Modata" pitchFamily="2" charset="0"/>
            </a:endParaRPr>
          </a:p>
        </p:txBody>
      </p:sp>
      <p:sp>
        <p:nvSpPr>
          <p:cNvPr id="10" name="TextBox 9"/>
          <p:cNvSpPr txBox="1"/>
          <p:nvPr/>
        </p:nvSpPr>
        <p:spPr>
          <a:xfrm>
            <a:off x="3882847" y="2873573"/>
            <a:ext cx="1160895" cy="261610"/>
          </a:xfrm>
          <a:prstGeom prst="rect">
            <a:avLst/>
          </a:prstGeom>
          <a:noFill/>
        </p:spPr>
        <p:txBody>
          <a:bodyPr wrap="none" rtlCol="0">
            <a:spAutoFit/>
          </a:bodyPr>
          <a:lstStyle/>
          <a:p>
            <a:r>
              <a:rPr lang="en-PH" sz="1100" dirty="0" smtClean="0">
                <a:solidFill>
                  <a:schemeClr val="bg1"/>
                </a:solidFill>
                <a:effectLst>
                  <a:outerShdw blurRad="38100" dist="38100" dir="2700000" algn="tl">
                    <a:srgbClr val="000000">
                      <a:alpha val="43137"/>
                    </a:srgbClr>
                  </a:outerShdw>
                </a:effectLst>
                <a:latin typeface="MgOpen Modata" pitchFamily="2" charset="0"/>
              </a:rPr>
              <a:t>literally speaking</a:t>
            </a:r>
            <a:endParaRPr lang="en-PH" sz="1100" dirty="0">
              <a:solidFill>
                <a:schemeClr val="bg1"/>
              </a:solidFill>
              <a:effectLst>
                <a:outerShdw blurRad="38100" dist="38100" dir="2700000" algn="tl">
                  <a:srgbClr val="000000">
                    <a:alpha val="43137"/>
                  </a:srgbClr>
                </a:outerShdw>
              </a:effectLst>
              <a:latin typeface="MgOpen Modata" pitchFamily="2" charset="0"/>
            </a:endParaRPr>
          </a:p>
        </p:txBody>
      </p:sp>
    </p:spTree>
    <p:extLst>
      <p:ext uri="{BB962C8B-B14F-4D97-AF65-F5344CB8AC3E}">
        <p14:creationId xmlns:p14="http://schemas.microsoft.com/office/powerpoint/2010/main" val="2843093336"/>
      </p:ext>
    </p:extLst>
  </p:cSld>
  <p:clrMapOvr>
    <a:masterClrMapping/>
  </p:clrMapOvr>
  <p:transition spd="slow" advClick="0" advTm="50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8" presetClass="emph" presetSubtype="0" repeatCount="indefinite" fill="hold" nodeType="withEffect">
                                  <p:stCondLst>
                                    <p:cond delay="0"/>
                                  </p:stCondLst>
                                  <p:childTnLst>
                                    <p:animRot by="21600000">
                                      <p:cBhvr>
                                        <p:cTn id="9" dur="500" fill="hold"/>
                                        <p:tgtEl>
                                          <p:spTgt spid="2050"/>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832" y="1579424"/>
            <a:ext cx="8202168" cy="1754326"/>
          </a:xfrm>
          <a:prstGeom prst="rect">
            <a:avLst/>
          </a:prstGeom>
        </p:spPr>
        <p:txBody>
          <a:bodyPr wrap="square">
            <a:spAutoFit/>
          </a:bodyPr>
          <a:lstStyle/>
          <a:p>
            <a:r>
              <a:rPr lang="en-PH" sz="5400" dirty="0" smtClean="0">
                <a:solidFill>
                  <a:schemeClr val="bg1"/>
                </a:solidFill>
                <a:effectLst>
                  <a:outerShdw blurRad="38100" dist="38100" dir="2700000" algn="tl">
                    <a:srgbClr val="000000">
                      <a:alpha val="43137"/>
                    </a:srgbClr>
                  </a:outerShdw>
                </a:effectLst>
                <a:latin typeface="MgOpen Modata" pitchFamily="2" charset="0"/>
              </a:rPr>
              <a:t>capital and </a:t>
            </a:r>
            <a:r>
              <a:rPr lang="en-PH" sz="5400" dirty="0">
                <a:solidFill>
                  <a:schemeClr val="bg1"/>
                </a:solidFill>
                <a:effectLst>
                  <a:outerShdw blurRad="38100" dist="38100" dir="2700000" algn="tl">
                    <a:srgbClr val="000000">
                      <a:alpha val="43137"/>
                    </a:srgbClr>
                  </a:outerShdw>
                </a:effectLst>
                <a:latin typeface="MgOpen Modata" pitchFamily="2" charset="0"/>
              </a:rPr>
              <a:t>largest </a:t>
            </a:r>
            <a:r>
              <a:rPr lang="en-PH" sz="5400" dirty="0" smtClean="0">
                <a:solidFill>
                  <a:schemeClr val="bg1"/>
                </a:solidFill>
                <a:effectLst>
                  <a:outerShdw blurRad="38100" dist="38100" dir="2700000" algn="tl">
                    <a:srgbClr val="000000">
                      <a:alpha val="43137"/>
                    </a:srgbClr>
                  </a:outerShdw>
                </a:effectLst>
                <a:latin typeface="MgOpen Modata" pitchFamily="2" charset="0"/>
              </a:rPr>
              <a:t>city</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Bangkok</a:t>
            </a:r>
            <a:endParaRPr lang="en-PH" sz="5400" b="1" dirty="0">
              <a:solidFill>
                <a:schemeClr val="bg1"/>
              </a:solidFill>
              <a:effectLst>
                <a:outerShdw blurRad="38100" dist="38100" dir="2700000" algn="tl">
                  <a:srgbClr val="000000">
                    <a:alpha val="43137"/>
                  </a:srgbClr>
                </a:outerShdw>
              </a:effectLst>
              <a:latin typeface="MgOpen Modata" pitchFamily="2" charset="0"/>
            </a:endParaRPr>
          </a:p>
        </p:txBody>
      </p:sp>
    </p:spTree>
    <p:extLst>
      <p:ext uri="{BB962C8B-B14F-4D97-AF65-F5344CB8AC3E}">
        <p14:creationId xmlns:p14="http://schemas.microsoft.com/office/powerpoint/2010/main" val="315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832" y="1579424"/>
            <a:ext cx="8202168" cy="1754326"/>
          </a:xfrm>
          <a:prstGeom prst="rect">
            <a:avLst/>
          </a:prstGeom>
        </p:spPr>
        <p:txBody>
          <a:bodyPr wrap="square">
            <a:spAutoFit/>
          </a:bodyPr>
          <a:lstStyle/>
          <a:p>
            <a:r>
              <a:rPr lang="en-PH" sz="5400" dirty="0" smtClean="0">
                <a:solidFill>
                  <a:schemeClr val="bg1"/>
                </a:solidFill>
                <a:effectLst>
                  <a:outerShdw blurRad="38100" dist="38100" dir="2700000" algn="tl">
                    <a:srgbClr val="000000">
                      <a:alpha val="43137"/>
                    </a:srgbClr>
                  </a:outerShdw>
                </a:effectLst>
                <a:latin typeface="MgOpen Modata" pitchFamily="2" charset="0"/>
              </a:rPr>
              <a:t>official language</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Thai</a:t>
            </a:r>
            <a:endParaRPr lang="en-PH" sz="5400" b="1" dirty="0">
              <a:solidFill>
                <a:schemeClr val="bg1"/>
              </a:solidFill>
              <a:effectLst>
                <a:outerShdw blurRad="38100" dist="38100" dir="2700000" algn="tl">
                  <a:srgbClr val="000000">
                    <a:alpha val="43137"/>
                  </a:srgbClr>
                </a:outerShdw>
              </a:effectLst>
              <a:latin typeface="MgOpen Modata" pitchFamily="2" charset="0"/>
            </a:endParaRPr>
          </a:p>
        </p:txBody>
      </p:sp>
    </p:spTree>
    <p:extLst>
      <p:ext uri="{BB962C8B-B14F-4D97-AF65-F5344CB8AC3E}">
        <p14:creationId xmlns:p14="http://schemas.microsoft.com/office/powerpoint/2010/main" val="8037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81833"/>
            <a:ext cx="8534400" cy="4247317"/>
          </a:xfrm>
          <a:prstGeom prst="rect">
            <a:avLst/>
          </a:prstGeom>
        </p:spPr>
        <p:txBody>
          <a:bodyPr wrap="square">
            <a:spAutoFit/>
          </a:bodyPr>
          <a:lstStyle/>
          <a:p>
            <a:r>
              <a:rPr lang="en-PH" sz="5400" dirty="0">
                <a:solidFill>
                  <a:schemeClr val="bg1"/>
                </a:solidFill>
                <a:effectLst>
                  <a:outerShdw blurRad="38100" dist="38100" dir="2700000" algn="tl">
                    <a:srgbClr val="000000">
                      <a:alpha val="43137"/>
                    </a:srgbClr>
                  </a:outerShdw>
                </a:effectLst>
                <a:latin typeface="MgOpen Modata" pitchFamily="2" charset="0"/>
              </a:rPr>
              <a:t>Ethnic groups (</a:t>
            </a:r>
            <a:r>
              <a:rPr lang="en-PH" sz="5400" dirty="0" smtClean="0">
                <a:solidFill>
                  <a:schemeClr val="bg1"/>
                </a:solidFill>
                <a:effectLst>
                  <a:outerShdw blurRad="38100" dist="38100" dir="2700000" algn="tl">
                    <a:srgbClr val="000000">
                      <a:alpha val="43137"/>
                    </a:srgbClr>
                  </a:outerShdw>
                </a:effectLst>
                <a:latin typeface="MgOpen Modata" pitchFamily="2" charset="0"/>
              </a:rPr>
              <a:t>2009)</a:t>
            </a:r>
            <a:r>
              <a:rPr lang="en-PH" sz="5400" dirty="0">
                <a:solidFill>
                  <a:schemeClr val="bg1"/>
                </a:solidFill>
                <a:effectLst>
                  <a:outerShdw blurRad="38100" dist="38100" dir="2700000" algn="tl">
                    <a:srgbClr val="000000">
                      <a:alpha val="43137"/>
                    </a:srgbClr>
                  </a:outerShdw>
                </a:effectLst>
                <a:latin typeface="MgOpen Modata" pitchFamily="2" charset="0"/>
              </a:rPr>
              <a:t>	</a:t>
            </a:r>
          </a:p>
          <a:p>
            <a:r>
              <a:rPr lang="en-PH" sz="3600" b="1" dirty="0">
                <a:solidFill>
                  <a:schemeClr val="bg1"/>
                </a:solidFill>
                <a:effectLst>
                  <a:outerShdw blurRad="38100" dist="38100" dir="2700000" algn="tl">
                    <a:srgbClr val="000000">
                      <a:alpha val="43137"/>
                    </a:srgbClr>
                  </a:outerShdw>
                </a:effectLst>
                <a:latin typeface="MgOpen Modata" pitchFamily="2" charset="0"/>
              </a:rPr>
              <a:t>75–85% Thai (incl. Central </a:t>
            </a:r>
            <a:r>
              <a:rPr lang="en-PH" sz="3600" b="1" dirty="0" smtClean="0">
                <a:solidFill>
                  <a:schemeClr val="bg1"/>
                </a:solidFill>
                <a:effectLst>
                  <a:outerShdw blurRad="38100" dist="38100" dir="2700000" algn="tl">
                    <a:srgbClr val="000000">
                      <a:alpha val="43137"/>
                    </a:srgbClr>
                  </a:outerShdw>
                </a:effectLst>
                <a:latin typeface="MgOpen Modata" pitchFamily="2" charset="0"/>
              </a:rPr>
              <a:t>Thai, </a:t>
            </a:r>
            <a:r>
              <a:rPr lang="en-PH" sz="3600" b="1" dirty="0" err="1" smtClean="0">
                <a:solidFill>
                  <a:schemeClr val="bg1"/>
                </a:solidFill>
                <a:effectLst>
                  <a:outerShdw blurRad="38100" dist="38100" dir="2700000" algn="tl">
                    <a:srgbClr val="000000">
                      <a:alpha val="43137"/>
                    </a:srgbClr>
                  </a:outerShdw>
                </a:effectLst>
                <a:latin typeface="MgOpen Modata" pitchFamily="2" charset="0"/>
              </a:rPr>
              <a:t>Northeastern</a:t>
            </a:r>
            <a:r>
              <a:rPr lang="en-PH" sz="3600" b="1" dirty="0" smtClean="0">
                <a:solidFill>
                  <a:schemeClr val="bg1"/>
                </a:solidFill>
                <a:effectLst>
                  <a:outerShdw blurRad="38100" dist="38100" dir="2700000" algn="tl">
                    <a:srgbClr val="000000">
                      <a:alpha val="43137"/>
                    </a:srgbClr>
                  </a:outerShdw>
                </a:effectLst>
                <a:latin typeface="MgOpen Modata" pitchFamily="2" charset="0"/>
              </a:rPr>
              <a:t> Thai</a:t>
            </a:r>
          </a:p>
          <a:p>
            <a:r>
              <a:rPr lang="en-PH" sz="3600" b="1" dirty="0" smtClean="0">
                <a:solidFill>
                  <a:schemeClr val="bg1"/>
                </a:solidFill>
                <a:effectLst>
                  <a:outerShdw blurRad="38100" dist="38100" dir="2700000" algn="tl">
                    <a:srgbClr val="000000">
                      <a:alpha val="43137"/>
                    </a:srgbClr>
                  </a:outerShdw>
                </a:effectLst>
                <a:latin typeface="MgOpen Modata" pitchFamily="2" charset="0"/>
              </a:rPr>
              <a:t>Northern </a:t>
            </a:r>
            <a:r>
              <a:rPr lang="en-PH" sz="3600" b="1" dirty="0">
                <a:solidFill>
                  <a:schemeClr val="bg1"/>
                </a:solidFill>
                <a:effectLst>
                  <a:outerShdw blurRad="38100" dist="38100" dir="2700000" algn="tl">
                    <a:srgbClr val="000000">
                      <a:alpha val="43137"/>
                    </a:srgbClr>
                  </a:outerShdw>
                </a:effectLst>
                <a:latin typeface="MgOpen Modata" pitchFamily="2" charset="0"/>
              </a:rPr>
              <a:t>Thai and Southern </a:t>
            </a:r>
            <a:r>
              <a:rPr lang="en-PH" sz="3600" b="1" dirty="0" smtClean="0">
                <a:solidFill>
                  <a:schemeClr val="bg1"/>
                </a:solidFill>
                <a:effectLst>
                  <a:outerShdw blurRad="38100" dist="38100" dir="2700000" algn="tl">
                    <a:srgbClr val="000000">
                      <a:alpha val="43137"/>
                    </a:srgbClr>
                  </a:outerShdw>
                </a:effectLst>
                <a:latin typeface="MgOpen Modata" pitchFamily="2" charset="0"/>
              </a:rPr>
              <a:t>Thai)</a:t>
            </a:r>
          </a:p>
          <a:p>
            <a:r>
              <a:rPr lang="en-PH" sz="3600" b="1" dirty="0" smtClean="0">
                <a:solidFill>
                  <a:schemeClr val="bg1"/>
                </a:solidFill>
                <a:effectLst>
                  <a:outerShdw blurRad="38100" dist="38100" dir="2700000" algn="tl">
                    <a:srgbClr val="000000">
                      <a:alpha val="43137"/>
                    </a:srgbClr>
                  </a:outerShdw>
                </a:effectLst>
                <a:latin typeface="MgOpen Modata" pitchFamily="2" charset="0"/>
              </a:rPr>
              <a:t>14</a:t>
            </a:r>
            <a:r>
              <a:rPr lang="en-PH" sz="3600" b="1" dirty="0">
                <a:solidFill>
                  <a:schemeClr val="bg1"/>
                </a:solidFill>
                <a:effectLst>
                  <a:outerShdw blurRad="38100" dist="38100" dir="2700000" algn="tl">
                    <a:srgbClr val="000000">
                      <a:alpha val="43137"/>
                    </a:srgbClr>
                  </a:outerShdw>
                </a:effectLst>
                <a:latin typeface="MgOpen Modata" pitchFamily="2" charset="0"/>
              </a:rPr>
              <a:t>% Thai </a:t>
            </a:r>
            <a:r>
              <a:rPr lang="en-PH" sz="3600" b="1" dirty="0" smtClean="0">
                <a:solidFill>
                  <a:schemeClr val="bg1"/>
                </a:solidFill>
                <a:effectLst>
                  <a:outerShdw blurRad="38100" dist="38100" dir="2700000" algn="tl">
                    <a:srgbClr val="000000">
                      <a:alpha val="43137"/>
                    </a:srgbClr>
                  </a:outerShdw>
                </a:effectLst>
                <a:latin typeface="MgOpen Modata" pitchFamily="2" charset="0"/>
              </a:rPr>
              <a:t>Chinese</a:t>
            </a:r>
          </a:p>
          <a:p>
            <a:r>
              <a:rPr lang="en-PH" sz="3600" b="1" dirty="0" smtClean="0">
                <a:solidFill>
                  <a:schemeClr val="bg1"/>
                </a:solidFill>
                <a:effectLst>
                  <a:outerShdw blurRad="38100" dist="38100" dir="2700000" algn="tl">
                    <a:srgbClr val="000000">
                      <a:alpha val="43137"/>
                    </a:srgbClr>
                  </a:outerShdw>
                </a:effectLst>
                <a:latin typeface="MgOpen Modata" pitchFamily="2" charset="0"/>
              </a:rPr>
              <a:t>12% Others (incl. Malay, Mon, Khmer, "Hill tribes")</a:t>
            </a:r>
            <a:endParaRPr lang="en-PH" sz="3600" b="1" dirty="0">
              <a:solidFill>
                <a:schemeClr val="bg1"/>
              </a:solidFill>
              <a:effectLst>
                <a:outerShdw blurRad="38100" dist="38100" dir="2700000" algn="tl">
                  <a:srgbClr val="000000">
                    <a:alpha val="43137"/>
                  </a:srgbClr>
                </a:outerShdw>
              </a:effectLst>
              <a:latin typeface="MgOpen Modata" pitchFamily="2" charset="0"/>
            </a:endParaRPr>
          </a:p>
        </p:txBody>
      </p:sp>
    </p:spTree>
    <p:extLst>
      <p:ext uri="{BB962C8B-B14F-4D97-AF65-F5344CB8AC3E}">
        <p14:creationId xmlns:p14="http://schemas.microsoft.com/office/powerpoint/2010/main" val="8037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832" y="1579424"/>
            <a:ext cx="8202168" cy="1754326"/>
          </a:xfrm>
          <a:prstGeom prst="rect">
            <a:avLst/>
          </a:prstGeom>
        </p:spPr>
        <p:txBody>
          <a:bodyPr wrap="square">
            <a:spAutoFit/>
          </a:bodyPr>
          <a:lstStyle/>
          <a:p>
            <a:r>
              <a:rPr lang="en-PH" sz="5400" dirty="0" smtClean="0">
                <a:solidFill>
                  <a:schemeClr val="bg1"/>
                </a:solidFill>
                <a:effectLst>
                  <a:outerShdw blurRad="38100" dist="38100" dir="2700000" algn="tl">
                    <a:srgbClr val="000000">
                      <a:alpha val="43137"/>
                    </a:srgbClr>
                  </a:outerShdw>
                </a:effectLst>
                <a:latin typeface="MgOpen Modata" pitchFamily="2" charset="0"/>
              </a:rPr>
              <a:t>religion</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Buddhism</a:t>
            </a:r>
            <a:endParaRPr lang="en-PH" sz="5400" b="1" dirty="0">
              <a:solidFill>
                <a:schemeClr val="bg1"/>
              </a:solidFill>
              <a:effectLst>
                <a:outerShdw blurRad="38100" dist="38100" dir="2700000" algn="tl">
                  <a:srgbClr val="000000">
                    <a:alpha val="43137"/>
                  </a:srgbClr>
                </a:outerShdw>
              </a:effectLst>
              <a:latin typeface="MgOpen Modata" pitchFamily="2" charset="0"/>
            </a:endParaRPr>
          </a:p>
        </p:txBody>
      </p:sp>
    </p:spTree>
    <p:extLst>
      <p:ext uri="{BB962C8B-B14F-4D97-AF65-F5344CB8AC3E}">
        <p14:creationId xmlns:p14="http://schemas.microsoft.com/office/powerpoint/2010/main" val="8037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832" y="971550"/>
            <a:ext cx="8202168" cy="3416320"/>
          </a:xfrm>
          <a:prstGeom prst="rect">
            <a:avLst/>
          </a:prstGeom>
        </p:spPr>
        <p:txBody>
          <a:bodyPr wrap="square">
            <a:spAutoFit/>
          </a:bodyPr>
          <a:lstStyle/>
          <a:p>
            <a:r>
              <a:rPr lang="en-PH" sz="5400" dirty="0" smtClean="0">
                <a:solidFill>
                  <a:schemeClr val="bg1"/>
                </a:solidFill>
                <a:effectLst>
                  <a:outerShdw blurRad="38100" dist="38100" dir="2700000" algn="tl">
                    <a:srgbClr val="000000">
                      <a:alpha val="43137"/>
                    </a:srgbClr>
                  </a:outerShdw>
                </a:effectLst>
                <a:latin typeface="MgOpen Modata" pitchFamily="2" charset="0"/>
              </a:rPr>
              <a:t>government</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Constitutional monarchy </a:t>
            </a:r>
            <a:r>
              <a:rPr lang="en-PH" sz="5400" b="1" dirty="0">
                <a:solidFill>
                  <a:schemeClr val="bg1"/>
                </a:solidFill>
                <a:effectLst>
                  <a:outerShdw blurRad="38100" dist="38100" dir="2700000" algn="tl">
                    <a:srgbClr val="000000">
                      <a:alpha val="43137"/>
                    </a:srgbClr>
                  </a:outerShdw>
                </a:effectLst>
                <a:latin typeface="MgOpen Modata" pitchFamily="2" charset="0"/>
              </a:rPr>
              <a:t>under military junta</a:t>
            </a:r>
          </a:p>
        </p:txBody>
      </p:sp>
    </p:spTree>
    <p:extLst>
      <p:ext uri="{BB962C8B-B14F-4D97-AF65-F5344CB8AC3E}">
        <p14:creationId xmlns:p14="http://schemas.microsoft.com/office/powerpoint/2010/main" val="80372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832" y="209550"/>
            <a:ext cx="8202168" cy="4770537"/>
          </a:xfrm>
          <a:prstGeom prst="rect">
            <a:avLst/>
          </a:prstGeom>
        </p:spPr>
        <p:txBody>
          <a:bodyPr wrap="square">
            <a:spAutoFit/>
          </a:bodyPr>
          <a:lstStyle/>
          <a:p>
            <a:r>
              <a:rPr lang="en-PH" sz="5400" dirty="0" smtClean="0">
                <a:solidFill>
                  <a:schemeClr val="bg1"/>
                </a:solidFill>
                <a:effectLst>
                  <a:outerShdw blurRad="38100" dist="38100" dir="2700000" algn="tl">
                    <a:srgbClr val="000000">
                      <a:alpha val="43137"/>
                    </a:srgbClr>
                  </a:outerShdw>
                </a:effectLst>
                <a:latin typeface="MgOpen Modata" pitchFamily="2" charset="0"/>
              </a:rPr>
              <a:t>area</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Total</a:t>
            </a:r>
          </a:p>
          <a:p>
            <a:r>
              <a:rPr lang="en-PH" sz="4400" b="1" dirty="0" smtClean="0">
                <a:solidFill>
                  <a:schemeClr val="bg1"/>
                </a:solidFill>
                <a:effectLst>
                  <a:outerShdw blurRad="38100" dist="38100" dir="2700000" algn="tl">
                    <a:srgbClr val="000000">
                      <a:alpha val="43137"/>
                    </a:srgbClr>
                  </a:outerShdw>
                </a:effectLst>
                <a:latin typeface="MgOpen Modata" pitchFamily="2" charset="0"/>
              </a:rPr>
              <a:t>513,120 </a:t>
            </a:r>
            <a:r>
              <a:rPr lang="en-PH" sz="4400" b="1" dirty="0">
                <a:solidFill>
                  <a:schemeClr val="bg1"/>
                </a:solidFill>
                <a:effectLst>
                  <a:outerShdw blurRad="38100" dist="38100" dir="2700000" algn="tl">
                    <a:srgbClr val="000000">
                      <a:alpha val="43137"/>
                    </a:srgbClr>
                  </a:outerShdw>
                </a:effectLst>
                <a:latin typeface="MgOpen Modata" pitchFamily="2" charset="0"/>
              </a:rPr>
              <a:t>km2 (51st)</a:t>
            </a:r>
          </a:p>
          <a:p>
            <a:r>
              <a:rPr lang="en-PH" sz="4400" b="1" dirty="0">
                <a:solidFill>
                  <a:schemeClr val="bg1"/>
                </a:solidFill>
                <a:effectLst>
                  <a:outerShdw blurRad="38100" dist="38100" dir="2700000" algn="tl">
                    <a:srgbClr val="000000">
                      <a:alpha val="43137"/>
                    </a:srgbClr>
                  </a:outerShdw>
                </a:effectLst>
                <a:latin typeface="MgOpen Modata" pitchFamily="2" charset="0"/>
              </a:rPr>
              <a:t>198,115 </a:t>
            </a:r>
            <a:r>
              <a:rPr lang="en-PH" sz="4400" b="1" dirty="0" smtClean="0">
                <a:solidFill>
                  <a:schemeClr val="bg1"/>
                </a:solidFill>
                <a:effectLst>
                  <a:outerShdw blurRad="38100" dist="38100" dir="2700000" algn="tl">
                    <a:srgbClr val="000000">
                      <a:alpha val="43137"/>
                    </a:srgbClr>
                  </a:outerShdw>
                </a:effectLst>
                <a:latin typeface="MgOpen Modata" pitchFamily="2" charset="0"/>
              </a:rPr>
              <a:t>sq. </a:t>
            </a:r>
            <a:r>
              <a:rPr lang="en-PH" sz="4400" b="1" dirty="0">
                <a:solidFill>
                  <a:schemeClr val="bg1"/>
                </a:solidFill>
                <a:effectLst>
                  <a:outerShdw blurRad="38100" dist="38100" dir="2700000" algn="tl">
                    <a:srgbClr val="000000">
                      <a:alpha val="43137"/>
                    </a:srgbClr>
                  </a:outerShdw>
                </a:effectLst>
                <a:latin typeface="MgOpen Modata" pitchFamily="2" charset="0"/>
              </a:rPr>
              <a:t>mi</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Water (%)</a:t>
            </a:r>
          </a:p>
          <a:p>
            <a:r>
              <a:rPr lang="en-PH" sz="4400" b="1" dirty="0" smtClean="0">
                <a:solidFill>
                  <a:schemeClr val="bg1"/>
                </a:solidFill>
                <a:effectLst>
                  <a:outerShdw blurRad="38100" dist="38100" dir="2700000" algn="tl">
                    <a:srgbClr val="000000">
                      <a:alpha val="43137"/>
                    </a:srgbClr>
                  </a:outerShdw>
                </a:effectLst>
                <a:latin typeface="MgOpen Modata" pitchFamily="2" charset="0"/>
              </a:rPr>
              <a:t>0.4 </a:t>
            </a:r>
            <a:r>
              <a:rPr lang="en-PH" sz="4400" b="1" dirty="0">
                <a:solidFill>
                  <a:schemeClr val="bg1"/>
                </a:solidFill>
                <a:effectLst>
                  <a:outerShdw blurRad="38100" dist="38100" dir="2700000" algn="tl">
                    <a:srgbClr val="000000">
                      <a:alpha val="43137"/>
                    </a:srgbClr>
                  </a:outerShdw>
                </a:effectLst>
                <a:latin typeface="MgOpen Modata" pitchFamily="2" charset="0"/>
              </a:rPr>
              <a:t>(2,230 </a:t>
            </a:r>
            <a:r>
              <a:rPr lang="en-PH" sz="4400" b="1" dirty="0" smtClean="0">
                <a:solidFill>
                  <a:schemeClr val="bg1"/>
                </a:solidFill>
                <a:effectLst>
                  <a:outerShdw blurRad="38100" dist="38100" dir="2700000" algn="tl">
                    <a:srgbClr val="000000">
                      <a:alpha val="43137"/>
                    </a:srgbClr>
                  </a:outerShdw>
                </a:effectLst>
                <a:latin typeface="MgOpen Modata" pitchFamily="2" charset="0"/>
              </a:rPr>
              <a:t>km2)</a:t>
            </a:r>
            <a:endParaRPr lang="en-PH" sz="4400" b="1" dirty="0">
              <a:solidFill>
                <a:schemeClr val="bg1"/>
              </a:solidFill>
              <a:effectLst>
                <a:outerShdw blurRad="38100" dist="38100" dir="2700000" algn="tl">
                  <a:srgbClr val="000000">
                    <a:alpha val="43137"/>
                  </a:srgbClr>
                </a:outerShdw>
              </a:effectLst>
              <a:latin typeface="MgOpen Modata" pitchFamily="2" charset="0"/>
            </a:endParaRPr>
          </a:p>
        </p:txBody>
      </p:sp>
    </p:spTree>
    <p:extLst>
      <p:ext uri="{BB962C8B-B14F-4D97-AF65-F5344CB8AC3E}">
        <p14:creationId xmlns:p14="http://schemas.microsoft.com/office/powerpoint/2010/main" val="16755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832" y="1655624"/>
            <a:ext cx="8202168" cy="1754326"/>
          </a:xfrm>
          <a:prstGeom prst="rect">
            <a:avLst/>
          </a:prstGeom>
        </p:spPr>
        <p:txBody>
          <a:bodyPr wrap="square">
            <a:spAutoFit/>
          </a:bodyPr>
          <a:lstStyle/>
          <a:p>
            <a:r>
              <a:rPr lang="en-PH" sz="5400" dirty="0">
                <a:solidFill>
                  <a:schemeClr val="bg1"/>
                </a:solidFill>
                <a:effectLst>
                  <a:outerShdw blurRad="38100" dist="38100" dir="2700000" algn="tl">
                    <a:srgbClr val="000000">
                      <a:alpha val="43137"/>
                    </a:srgbClr>
                  </a:outerShdw>
                </a:effectLst>
                <a:latin typeface="MgOpen Modata" pitchFamily="2" charset="0"/>
              </a:rPr>
              <a:t>c</a:t>
            </a:r>
            <a:r>
              <a:rPr lang="en-PH" sz="5400" dirty="0" smtClean="0">
                <a:solidFill>
                  <a:schemeClr val="bg1"/>
                </a:solidFill>
                <a:effectLst>
                  <a:outerShdw blurRad="38100" dist="38100" dir="2700000" algn="tl">
                    <a:srgbClr val="000000">
                      <a:alpha val="43137"/>
                    </a:srgbClr>
                  </a:outerShdw>
                </a:effectLst>
                <a:latin typeface="MgOpen Modata" pitchFamily="2" charset="0"/>
              </a:rPr>
              <a:t>urrency</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Baht </a:t>
            </a:r>
            <a:r>
              <a:rPr lang="en-PH" sz="5400" b="1" dirty="0">
                <a:solidFill>
                  <a:schemeClr val="bg1"/>
                </a:solidFill>
                <a:effectLst>
                  <a:outerShdw blurRad="38100" dist="38100" dir="2700000" algn="tl">
                    <a:srgbClr val="000000">
                      <a:alpha val="43137"/>
                    </a:srgbClr>
                  </a:outerShdw>
                </a:effectLst>
                <a:latin typeface="MgOpen Modata" pitchFamily="2" charset="0"/>
              </a:rPr>
              <a:t>(฿) (THB)</a:t>
            </a:r>
          </a:p>
        </p:txBody>
      </p:sp>
    </p:spTree>
    <p:extLst>
      <p:ext uri="{BB962C8B-B14F-4D97-AF65-F5344CB8AC3E}">
        <p14:creationId xmlns:p14="http://schemas.microsoft.com/office/powerpoint/2010/main" val="167556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832" y="1731824"/>
            <a:ext cx="8202168" cy="1754326"/>
          </a:xfrm>
          <a:prstGeom prst="rect">
            <a:avLst/>
          </a:prstGeom>
        </p:spPr>
        <p:txBody>
          <a:bodyPr wrap="square">
            <a:spAutoFit/>
          </a:bodyPr>
          <a:lstStyle/>
          <a:p>
            <a:r>
              <a:rPr lang="en-PH" sz="5400" dirty="0" smtClean="0">
                <a:solidFill>
                  <a:schemeClr val="bg1"/>
                </a:solidFill>
                <a:effectLst>
                  <a:outerShdw blurRad="38100" dist="38100" dir="2700000" algn="tl">
                    <a:srgbClr val="000000">
                      <a:alpha val="43137"/>
                    </a:srgbClr>
                  </a:outerShdw>
                </a:effectLst>
                <a:latin typeface="MgOpen Modata" pitchFamily="2" charset="0"/>
              </a:rPr>
              <a:t>time zone</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ICT </a:t>
            </a:r>
            <a:r>
              <a:rPr lang="en-PH" sz="5400" b="1" dirty="0">
                <a:solidFill>
                  <a:schemeClr val="bg1"/>
                </a:solidFill>
                <a:effectLst>
                  <a:outerShdw blurRad="38100" dist="38100" dir="2700000" algn="tl">
                    <a:srgbClr val="000000">
                      <a:alpha val="43137"/>
                    </a:srgbClr>
                  </a:outerShdw>
                </a:effectLst>
                <a:latin typeface="MgOpen Modata" pitchFamily="2" charset="0"/>
              </a:rPr>
              <a:t>(UTC+7)</a:t>
            </a:r>
          </a:p>
        </p:txBody>
      </p:sp>
    </p:spTree>
    <p:extLst>
      <p:ext uri="{BB962C8B-B14F-4D97-AF65-F5344CB8AC3E}">
        <p14:creationId xmlns:p14="http://schemas.microsoft.com/office/powerpoint/2010/main" val="177674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832" y="1579424"/>
            <a:ext cx="8202168" cy="1754326"/>
          </a:xfrm>
          <a:prstGeom prst="rect">
            <a:avLst/>
          </a:prstGeom>
        </p:spPr>
        <p:txBody>
          <a:bodyPr wrap="square">
            <a:spAutoFit/>
          </a:bodyPr>
          <a:lstStyle/>
          <a:p>
            <a:r>
              <a:rPr lang="en-PH" sz="5400" dirty="0" smtClean="0">
                <a:solidFill>
                  <a:schemeClr val="bg1"/>
                </a:solidFill>
                <a:effectLst>
                  <a:outerShdw blurRad="38100" dist="38100" dir="2700000" algn="tl">
                    <a:srgbClr val="000000">
                      <a:alpha val="43137"/>
                    </a:srgbClr>
                  </a:outerShdw>
                </a:effectLst>
                <a:latin typeface="MgOpen Modata" pitchFamily="2" charset="0"/>
              </a:rPr>
              <a:t>calling code</a:t>
            </a:r>
          </a:p>
          <a:p>
            <a:r>
              <a:rPr lang="en-PH" sz="5400" b="1" dirty="0" smtClean="0">
                <a:solidFill>
                  <a:schemeClr val="bg1"/>
                </a:solidFill>
                <a:effectLst>
                  <a:outerShdw blurRad="38100" dist="38100" dir="2700000" algn="tl">
                    <a:srgbClr val="000000">
                      <a:alpha val="43137"/>
                    </a:srgbClr>
                  </a:outerShdw>
                </a:effectLst>
                <a:latin typeface="MgOpen Modata" pitchFamily="2" charset="0"/>
              </a:rPr>
              <a:t>+66</a:t>
            </a:r>
            <a:endParaRPr lang="en-PH" sz="5400" b="1" dirty="0">
              <a:solidFill>
                <a:schemeClr val="bg1"/>
              </a:solidFill>
              <a:effectLst>
                <a:outerShdw blurRad="38100" dist="38100" dir="2700000" algn="tl">
                  <a:srgbClr val="000000">
                    <a:alpha val="43137"/>
                  </a:srgbClr>
                </a:outerShdw>
              </a:effectLst>
              <a:latin typeface="MgOpen Modata" pitchFamily="2" charset="0"/>
            </a:endParaRPr>
          </a:p>
        </p:txBody>
      </p:sp>
    </p:spTree>
    <p:extLst>
      <p:ext uri="{BB962C8B-B14F-4D97-AF65-F5344CB8AC3E}">
        <p14:creationId xmlns:p14="http://schemas.microsoft.com/office/powerpoint/2010/main" val="177674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9000">
              <a:srgbClr val="00B0F0">
                <a:lumMod val="71000"/>
                <a:lumOff val="29000"/>
              </a:srgbClr>
            </a:gs>
            <a:gs pos="100000">
              <a:srgbClr val="00B0F0">
                <a:lumMod val="40000"/>
                <a:lumOff val="60000"/>
              </a:srgb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93188"/>
            <a:ext cx="9144000" cy="17165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smtClean="0">
                <a:solidFill>
                  <a:prstClr val="white"/>
                </a:solidFill>
                <a:latin typeface="MgOpen Modata" pitchFamily="2" charset="0"/>
              </a:rPr>
              <a:t>Etymology</a:t>
            </a:r>
            <a:endParaRPr lang="en-PH" sz="8800" b="1" dirty="0">
              <a:solidFill>
                <a:prstClr val="white"/>
              </a:solidFill>
              <a:latin typeface="MgOpen Modata" pitchFamily="2" charset="0"/>
            </a:endParaRPr>
          </a:p>
        </p:txBody>
      </p:sp>
      <p:sp>
        <p:nvSpPr>
          <p:cNvPr id="3" name="Rectangle 2"/>
          <p:cNvSpPr>
            <a:spLocks noChangeArrowheads="1"/>
          </p:cNvSpPr>
          <p:nvPr/>
        </p:nvSpPr>
        <p:spPr bwMode="auto">
          <a:xfrm>
            <a:off x="152400" y="2255751"/>
            <a:ext cx="7848600" cy="2325622"/>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Etymology of "Siam“</a:t>
            </a:r>
            <a:endParaRPr lang="en-US" sz="2800" dirty="0">
              <a:solidFill>
                <a:schemeClr val="bg1"/>
              </a:solidFill>
              <a:effectLst>
                <a:outerShdw blurRad="38100" dist="38100" dir="2700000" algn="tl">
                  <a:srgbClr val="000000">
                    <a:alpha val="43137"/>
                  </a:srgbClr>
                </a:outerShdw>
              </a:effectLst>
              <a:latin typeface="MgOpen Modata" pitchFamily="2"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The country has always been called </a:t>
            </a:r>
            <a:r>
              <a:rPr kumimoji="0" lang="en-US" sz="2000" b="0" i="1"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Mueang</a:t>
            </a:r>
            <a:r>
              <a:rPr kumimoji="0" lang="en-US"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Thai</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by its citizens. By others, it is known by the exonym </a:t>
            </a:r>
            <a:r>
              <a:rPr kumimoji="0" lang="en-US"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Siam</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 also spelled </a:t>
            </a:r>
            <a:r>
              <a:rPr kumimoji="0" lang="en-US" sz="2000" b="0" i="1"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Siem</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a:t>
            </a:r>
            <a:r>
              <a:rPr kumimoji="0" lang="en-US" sz="2000" b="0" i="1"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Syâm</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or </a:t>
            </a:r>
            <a:r>
              <a:rPr kumimoji="0" lang="en-US" sz="2000" b="0" i="1"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Syâma</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a:t>
            </a:r>
            <a:r>
              <a:rPr lang="en-US" sz="2000" baseline="30000" dirty="0">
                <a:solidFill>
                  <a:schemeClr val="bg1"/>
                </a:solidFill>
                <a:effectLst>
                  <a:outerShdw blurRad="38100" dist="38100" dir="2700000" algn="tl">
                    <a:srgbClr val="000000">
                      <a:alpha val="43137"/>
                    </a:srgbClr>
                  </a:outerShdw>
                </a:effectLst>
                <a:latin typeface="MgOpen Modata" pitchFamily="2" charset="0"/>
                <a:cs typeface="Arial" charset="0"/>
              </a:rPr>
              <a:t> </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The word </a:t>
            </a:r>
            <a:r>
              <a:rPr kumimoji="0" lang="en-US"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Siam</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has been identified</a:t>
            </a:r>
            <a:r>
              <a:rPr lang="en-US" sz="2000" baseline="30000" dirty="0">
                <a:solidFill>
                  <a:schemeClr val="bg1"/>
                </a:solidFill>
                <a:effectLst>
                  <a:outerShdw blurRad="38100" dist="38100" dir="2700000" algn="tl">
                    <a:srgbClr val="000000">
                      <a:alpha val="43137"/>
                    </a:srgbClr>
                  </a:outerShdw>
                </a:effectLst>
                <a:latin typeface="MgOpen Modata" pitchFamily="2" charset="0"/>
                <a:cs typeface="Arial" charset="0"/>
              </a:rPr>
              <a:t> </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with the Sanskrit </a:t>
            </a:r>
            <a:r>
              <a:rPr kumimoji="0" lang="en-US"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a:t>
            </a:r>
            <a:r>
              <a:rPr kumimoji="0" lang="hi-IN"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Mangal"/>
              </a:rPr>
              <a:t>श्याम</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meaning "dark" or "brown"). The names </a:t>
            </a:r>
            <a:r>
              <a:rPr kumimoji="0" lang="en-US"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Shan</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and </a:t>
            </a:r>
            <a:r>
              <a:rPr kumimoji="0" lang="en-US"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A-</a:t>
            </a:r>
            <a:r>
              <a:rPr kumimoji="0" lang="en-US" sz="2000" b="0" i="1"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hom</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seem to be variants of the same word. The word </a:t>
            </a:r>
            <a:r>
              <a:rPr kumimoji="0" lang="en-US" sz="2000" b="0" i="1"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Śyâma</a:t>
            </a:r>
            <a:r>
              <a:rPr kumimoji="0" lang="en-US" sz="2000" b="0" i="1"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is possibly not its origin, but a learned and artificial distortion.</a:t>
            </a:r>
          </a:p>
        </p:txBody>
      </p:sp>
    </p:spTree>
    <p:extLst>
      <p:ext uri="{BB962C8B-B14F-4D97-AF65-F5344CB8AC3E}">
        <p14:creationId xmlns:p14="http://schemas.microsoft.com/office/powerpoint/2010/main" val="244721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495" y="1022687"/>
            <a:ext cx="4411785" cy="1323439"/>
          </a:xfrm>
          <a:prstGeom prst="rect">
            <a:avLst/>
          </a:prstGeom>
          <a:noFill/>
        </p:spPr>
        <p:txBody>
          <a:bodyPr wrap="none" rtlCol="0">
            <a:spAutoFit/>
          </a:bodyPr>
          <a:lstStyle/>
          <a:p>
            <a:r>
              <a:rPr lang="en-PH" sz="8000" b="1" dirty="0" smtClean="0">
                <a:solidFill>
                  <a:schemeClr val="bg1"/>
                </a:solidFill>
                <a:effectLst>
                  <a:outerShdw blurRad="38100" dist="38100" dir="2700000" algn="tl">
                    <a:srgbClr val="000000">
                      <a:alpha val="43137"/>
                    </a:srgbClr>
                  </a:outerShdw>
                </a:effectLst>
                <a:latin typeface="MgOpen Modata" pitchFamily="2" charset="0"/>
              </a:rPr>
              <a:t>Thailand</a:t>
            </a:r>
            <a:endParaRPr lang="en-PH" sz="8000" b="1" dirty="0">
              <a:solidFill>
                <a:schemeClr val="bg1"/>
              </a:solidFill>
              <a:effectLst>
                <a:outerShdw blurRad="38100" dist="38100" dir="2700000" algn="tl">
                  <a:srgbClr val="000000">
                    <a:alpha val="43137"/>
                  </a:srgbClr>
                </a:outerShdw>
              </a:effectLst>
              <a:latin typeface="MgOpen Modata" pitchFamily="2" charset="0"/>
            </a:endParaRPr>
          </a:p>
        </p:txBody>
      </p:sp>
      <p:sp>
        <p:nvSpPr>
          <p:cNvPr id="3" name="TextBox 2"/>
          <p:cNvSpPr txBox="1"/>
          <p:nvPr/>
        </p:nvSpPr>
        <p:spPr>
          <a:xfrm>
            <a:off x="0" y="2077819"/>
            <a:ext cx="7459543" cy="646331"/>
          </a:xfrm>
          <a:prstGeom prst="rect">
            <a:avLst/>
          </a:prstGeom>
          <a:noFill/>
        </p:spPr>
        <p:txBody>
          <a:bodyPr wrap="none" rtlCol="0">
            <a:spAutoFit/>
          </a:bodyPr>
          <a:lstStyle/>
          <a:p>
            <a:r>
              <a:rPr lang="en-PH" sz="3600" dirty="0">
                <a:solidFill>
                  <a:schemeClr val="bg1"/>
                </a:solidFill>
                <a:effectLst>
                  <a:outerShdw blurRad="38100" dist="38100" dir="2700000" algn="tl">
                    <a:srgbClr val="000000">
                      <a:alpha val="43137"/>
                    </a:srgbClr>
                  </a:outerShdw>
                </a:effectLst>
                <a:latin typeface="MgOpen Modata" pitchFamily="2" charset="0"/>
              </a:rPr>
              <a:t>f</a:t>
            </a:r>
            <a:r>
              <a:rPr lang="en-PH" sz="3600" dirty="0" smtClean="0">
                <a:solidFill>
                  <a:schemeClr val="bg1"/>
                </a:solidFill>
                <a:effectLst>
                  <a:outerShdw blurRad="38100" dist="38100" dir="2700000" algn="tl">
                    <a:srgbClr val="000000">
                      <a:alpha val="43137"/>
                    </a:srgbClr>
                  </a:outerShdw>
                </a:effectLst>
                <a:latin typeface="MgOpen Modata" pitchFamily="2" charset="0"/>
              </a:rPr>
              <a:t>rom Wikipedia, the free encyclopedia</a:t>
            </a:r>
            <a:endParaRPr lang="en-PH" sz="3600" dirty="0">
              <a:solidFill>
                <a:schemeClr val="bg1"/>
              </a:solidFill>
              <a:effectLst>
                <a:outerShdw blurRad="38100" dist="38100" dir="2700000" algn="tl">
                  <a:srgbClr val="000000">
                    <a:alpha val="43137"/>
                  </a:srgbClr>
                </a:outerShdw>
              </a:effectLst>
              <a:latin typeface="MgOpen Modata" pitchFamily="2" charset="0"/>
            </a:endParaRPr>
          </a:p>
        </p:txBody>
      </p:sp>
      <p:sp>
        <p:nvSpPr>
          <p:cNvPr id="5" name="Action Button: Custom 4">
            <a:hlinkClick r:id="" action="ppaction://noaction" highlightClick="1"/>
            <a:hlinkHover r:id="" action="ppaction://hlinkshowjump?jump=nextslide"/>
          </p:cNvPr>
          <p:cNvSpPr/>
          <p:nvPr/>
        </p:nvSpPr>
        <p:spPr>
          <a:xfrm>
            <a:off x="152400" y="3333750"/>
            <a:ext cx="1715197" cy="609600"/>
          </a:xfrm>
          <a:prstGeom prst="actionButtonBlank">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smtClean="0">
                <a:latin typeface="MgOpen Modata" pitchFamily="2" charset="0"/>
              </a:rPr>
              <a:t>START</a:t>
            </a:r>
            <a:endParaRPr lang="en-PH" sz="2800" dirty="0">
              <a:latin typeface="MgOpen Modata" pitchFamily="2" charset="0"/>
            </a:endParaRPr>
          </a:p>
        </p:txBody>
      </p:sp>
    </p:spTree>
    <p:extLst>
      <p:ext uri="{BB962C8B-B14F-4D97-AF65-F5344CB8AC3E}">
        <p14:creationId xmlns:p14="http://schemas.microsoft.com/office/powerpoint/2010/main" val="3479410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188"/>
            <a:ext cx="9144000" cy="17165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smtClean="0">
                <a:solidFill>
                  <a:prstClr val="white"/>
                </a:solidFill>
                <a:latin typeface="MgOpen Modata" pitchFamily="2" charset="0"/>
              </a:rPr>
              <a:t>Etymology</a:t>
            </a:r>
            <a:endParaRPr lang="en-PH" sz="8800" b="1" dirty="0">
              <a:solidFill>
                <a:prstClr val="white"/>
              </a:solidFill>
              <a:latin typeface="MgOpen Modata" pitchFamily="2" charset="0"/>
            </a:endParaRPr>
          </a:p>
        </p:txBody>
      </p:sp>
      <p:sp>
        <p:nvSpPr>
          <p:cNvPr id="3" name="Rectangle 2"/>
          <p:cNvSpPr>
            <a:spLocks noChangeArrowheads="1"/>
          </p:cNvSpPr>
          <p:nvPr/>
        </p:nvSpPr>
        <p:spPr bwMode="auto">
          <a:xfrm>
            <a:off x="152400" y="2086597"/>
            <a:ext cx="7848600" cy="2694953"/>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Etymology of “Thailand“</a:t>
            </a:r>
            <a:endParaRPr lang="en-US" sz="2800" dirty="0">
              <a:solidFill>
                <a:schemeClr val="bg1"/>
              </a:solidFill>
              <a:effectLst>
                <a:outerShdw blurRad="38100" dist="38100" dir="2700000" algn="tl">
                  <a:srgbClr val="000000">
                    <a:alpha val="43137"/>
                  </a:srgbClr>
                </a:outerShdw>
              </a:effectLst>
              <a:latin typeface="MgOpen Modata" pitchFamily="2" charset="0"/>
              <a:cs typeface="Arial" charset="0"/>
            </a:endParaRPr>
          </a:p>
          <a:p>
            <a:pPr lvl="0" fontAlgn="base">
              <a:spcBef>
                <a:spcPct val="0"/>
              </a:spcBef>
              <a:spcAft>
                <a:spcPct val="0"/>
              </a:spcAft>
            </a:pP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According to George </a:t>
            </a:r>
            <a:r>
              <a:rPr lang="en-US" dirty="0" err="1">
                <a:solidFill>
                  <a:schemeClr val="bg1"/>
                </a:solidFill>
                <a:effectLst>
                  <a:outerShdw blurRad="38100" dist="38100" dir="2700000" algn="tl">
                    <a:srgbClr val="000000">
                      <a:alpha val="43137"/>
                    </a:srgbClr>
                  </a:outerShdw>
                </a:effectLst>
                <a:latin typeface="MgOpen Modata" pitchFamily="2" charset="0"/>
                <a:cs typeface="Arial" charset="0"/>
              </a:rPr>
              <a:t>Coedes</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 the word Thai (</a:t>
            </a:r>
            <a:r>
              <a:rPr lang="th-TH" dirty="0">
                <a:solidFill>
                  <a:schemeClr val="bg1"/>
                </a:solidFill>
                <a:effectLst>
                  <a:outerShdw blurRad="38100" dist="38100" dir="2700000" algn="tl">
                    <a:srgbClr val="000000">
                      <a:alpha val="43137"/>
                    </a:srgbClr>
                  </a:outerShdw>
                </a:effectLst>
                <a:latin typeface="MgOpen Modata" pitchFamily="2" charset="0"/>
                <a:cs typeface="Arial" charset="0"/>
              </a:rPr>
              <a:t>ไทย) </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means "free man" in Siamese, "differentiating the Thai from the natives encompassed in Thai society as serfs.".[21]:197 A famous Thai scholar argued that Thai (</a:t>
            </a:r>
            <a:r>
              <a:rPr lang="th-TH" dirty="0">
                <a:solidFill>
                  <a:schemeClr val="bg1"/>
                </a:solidFill>
                <a:effectLst>
                  <a:outerShdw blurRad="38100" dist="38100" dir="2700000" algn="tl">
                    <a:srgbClr val="000000">
                      <a:alpha val="43137"/>
                    </a:srgbClr>
                  </a:outerShdw>
                </a:effectLst>
                <a:latin typeface="MgOpen Modata" pitchFamily="2" charset="0"/>
                <a:cs typeface="Arial" charset="0"/>
              </a:rPr>
              <a:t>ไท) </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simply means "people" or "human being" since his investigation shows that in some rural areas the word "Thai" was used instead of the usual Thai word "</a:t>
            </a:r>
            <a:r>
              <a:rPr lang="en-US" dirty="0" err="1">
                <a:solidFill>
                  <a:schemeClr val="bg1"/>
                </a:solidFill>
                <a:effectLst>
                  <a:outerShdw blurRad="38100" dist="38100" dir="2700000" algn="tl">
                    <a:srgbClr val="000000">
                      <a:alpha val="43137"/>
                    </a:srgbClr>
                  </a:outerShdw>
                </a:effectLst>
                <a:latin typeface="MgOpen Modata" pitchFamily="2" charset="0"/>
                <a:cs typeface="Arial" charset="0"/>
              </a:rPr>
              <a:t>khon</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 (</a:t>
            </a:r>
            <a:r>
              <a:rPr lang="th-TH" dirty="0">
                <a:solidFill>
                  <a:schemeClr val="bg1"/>
                </a:solidFill>
                <a:effectLst>
                  <a:outerShdw blurRad="38100" dist="38100" dir="2700000" algn="tl">
                    <a:srgbClr val="000000">
                      <a:alpha val="43137"/>
                    </a:srgbClr>
                  </a:outerShdw>
                </a:effectLst>
                <a:latin typeface="MgOpen Modata" pitchFamily="2" charset="0"/>
                <a:cs typeface="Arial" charset="0"/>
              </a:rPr>
              <a:t>คน) </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for people</a:t>
            </a:r>
            <a:r>
              <a:rPr lang="en-US" dirty="0" smtClean="0">
                <a:solidFill>
                  <a:schemeClr val="bg1"/>
                </a:solidFill>
                <a:effectLst>
                  <a:outerShdw blurRad="38100" dist="38100" dir="2700000" algn="tl">
                    <a:srgbClr val="000000">
                      <a:alpha val="43137"/>
                    </a:srgbClr>
                  </a:outerShdw>
                </a:effectLst>
                <a:latin typeface="MgOpen Modata" pitchFamily="2" charset="0"/>
                <a:cs typeface="Arial" charset="0"/>
              </a:rPr>
              <a:t>.</a:t>
            </a:r>
            <a:endParaRPr lang="en-US" dirty="0">
              <a:solidFill>
                <a:schemeClr val="bg1"/>
              </a:solidFill>
              <a:effectLst>
                <a:outerShdw blurRad="38100" dist="38100" dir="2700000" algn="tl">
                  <a:srgbClr val="000000">
                    <a:alpha val="43137"/>
                  </a:srgbClr>
                </a:outerShdw>
              </a:effectLst>
              <a:latin typeface="MgOpen Modata" pitchFamily="2" charset="0"/>
              <a:cs typeface="Arial" charset="0"/>
            </a:endParaRPr>
          </a:p>
          <a:p>
            <a:pPr lvl="0" fontAlgn="base">
              <a:spcBef>
                <a:spcPct val="0"/>
              </a:spcBef>
              <a:spcAft>
                <a:spcPct val="0"/>
              </a:spcAft>
            </a:pPr>
            <a:endParaRPr lang="en-US" dirty="0">
              <a:solidFill>
                <a:schemeClr val="bg1"/>
              </a:solidFill>
              <a:effectLst>
                <a:outerShdw blurRad="38100" dist="38100" dir="2700000" algn="tl">
                  <a:srgbClr val="000000">
                    <a:alpha val="43137"/>
                  </a:srgbClr>
                </a:outerShdw>
              </a:effectLst>
              <a:latin typeface="MgOpen Modata" pitchFamily="2" charset="0"/>
              <a:cs typeface="Arial" charset="0"/>
            </a:endParaRPr>
          </a:p>
          <a:p>
            <a:pPr lvl="0" fontAlgn="base">
              <a:spcBef>
                <a:spcPct val="0"/>
              </a:spcBef>
              <a:spcAft>
                <a:spcPct val="0"/>
              </a:spcAft>
            </a:pP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The Thai refer to Thailand as "land of the </a:t>
            </a:r>
            <a:r>
              <a:rPr lang="en-US" dirty="0" smtClean="0">
                <a:solidFill>
                  <a:schemeClr val="bg1"/>
                </a:solidFill>
                <a:effectLst>
                  <a:outerShdw blurRad="38100" dist="38100" dir="2700000" algn="tl">
                    <a:srgbClr val="000000">
                      <a:alpha val="43137"/>
                    </a:srgbClr>
                  </a:outerShdw>
                </a:effectLst>
                <a:latin typeface="MgOpen Modata" pitchFamily="2" charset="0"/>
                <a:cs typeface="Arial" charset="0"/>
              </a:rPr>
              <a:t>freedom". This </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is because Thailand is the only country in Southeast Asia never </a:t>
            </a:r>
            <a:r>
              <a:rPr lang="en-US" dirty="0" err="1">
                <a:solidFill>
                  <a:schemeClr val="bg1"/>
                </a:solidFill>
                <a:effectLst>
                  <a:outerShdw blurRad="38100" dist="38100" dir="2700000" algn="tl">
                    <a:srgbClr val="000000">
                      <a:alpha val="43137"/>
                    </a:srgbClr>
                  </a:outerShdw>
                </a:effectLst>
                <a:latin typeface="MgOpen Modata" pitchFamily="2" charset="0"/>
                <a:cs typeface="Arial" charset="0"/>
              </a:rPr>
              <a:t>colonised</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 by a European power.</a:t>
            </a:r>
            <a:endParaRPr kumimoji="0" lang="en-US"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267149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3188"/>
            <a:ext cx="9144000" cy="17165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smtClean="0">
                <a:solidFill>
                  <a:prstClr val="white"/>
                </a:solidFill>
                <a:latin typeface="MgOpen Modata" pitchFamily="2" charset="0"/>
              </a:rPr>
              <a:t>Etymology</a:t>
            </a:r>
            <a:endParaRPr lang="en-PH" sz="8800" b="1" dirty="0">
              <a:solidFill>
                <a:prstClr val="white"/>
              </a:solidFill>
              <a:latin typeface="MgOpen Modata" pitchFamily="2" charset="0"/>
            </a:endParaRPr>
          </a:p>
        </p:txBody>
      </p:sp>
      <p:sp>
        <p:nvSpPr>
          <p:cNvPr id="3" name="Rectangle 2"/>
          <p:cNvSpPr>
            <a:spLocks noChangeArrowheads="1"/>
          </p:cNvSpPr>
          <p:nvPr/>
        </p:nvSpPr>
        <p:spPr bwMode="auto">
          <a:xfrm>
            <a:off x="152400" y="2086597"/>
            <a:ext cx="7848600" cy="2694953"/>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Etymology of “Thailand“</a:t>
            </a:r>
            <a:endParaRPr lang="en-US" sz="2800" dirty="0">
              <a:solidFill>
                <a:schemeClr val="bg1"/>
              </a:solidFill>
              <a:effectLst>
                <a:outerShdw blurRad="38100" dist="38100" dir="2700000" algn="tl">
                  <a:srgbClr val="000000">
                    <a:alpha val="43137"/>
                  </a:srgbClr>
                </a:outerShdw>
              </a:effectLst>
              <a:latin typeface="MgOpen Modata" pitchFamily="2" charset="0"/>
              <a:cs typeface="Arial" charset="0"/>
            </a:endParaRPr>
          </a:p>
          <a:p>
            <a:pPr lvl="0" fontAlgn="base">
              <a:spcBef>
                <a:spcPct val="0"/>
              </a:spcBef>
              <a:spcAft>
                <a:spcPct val="0"/>
              </a:spcAft>
            </a:pP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According to George </a:t>
            </a:r>
            <a:r>
              <a:rPr lang="en-US" dirty="0" err="1">
                <a:solidFill>
                  <a:schemeClr val="bg1"/>
                </a:solidFill>
                <a:effectLst>
                  <a:outerShdw blurRad="38100" dist="38100" dir="2700000" algn="tl">
                    <a:srgbClr val="000000">
                      <a:alpha val="43137"/>
                    </a:srgbClr>
                  </a:outerShdw>
                </a:effectLst>
                <a:latin typeface="MgOpen Modata" pitchFamily="2" charset="0"/>
                <a:cs typeface="Arial" charset="0"/>
              </a:rPr>
              <a:t>Coedes</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 the word Thai (</a:t>
            </a:r>
            <a:r>
              <a:rPr lang="th-TH" dirty="0">
                <a:solidFill>
                  <a:schemeClr val="bg1"/>
                </a:solidFill>
                <a:effectLst>
                  <a:outerShdw blurRad="38100" dist="38100" dir="2700000" algn="tl">
                    <a:srgbClr val="000000">
                      <a:alpha val="43137"/>
                    </a:srgbClr>
                  </a:outerShdw>
                </a:effectLst>
                <a:latin typeface="MgOpen Modata" pitchFamily="2" charset="0"/>
                <a:cs typeface="Arial" charset="0"/>
              </a:rPr>
              <a:t>ไทย) </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means "free man" in Siamese, "differentiating the Thai from the natives encompassed in Thai society as serfs.".[21]:197 A famous Thai scholar argued that Thai (</a:t>
            </a:r>
            <a:r>
              <a:rPr lang="th-TH" dirty="0">
                <a:solidFill>
                  <a:schemeClr val="bg1"/>
                </a:solidFill>
                <a:effectLst>
                  <a:outerShdw blurRad="38100" dist="38100" dir="2700000" algn="tl">
                    <a:srgbClr val="000000">
                      <a:alpha val="43137"/>
                    </a:srgbClr>
                  </a:outerShdw>
                </a:effectLst>
                <a:latin typeface="MgOpen Modata" pitchFamily="2" charset="0"/>
                <a:cs typeface="Arial" charset="0"/>
              </a:rPr>
              <a:t>ไท) </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simply means "people" or "human being" since his investigation shows that in some rural areas the word "Thai" was used instead of the usual Thai word "</a:t>
            </a:r>
            <a:r>
              <a:rPr lang="en-US" dirty="0" err="1">
                <a:solidFill>
                  <a:schemeClr val="bg1"/>
                </a:solidFill>
                <a:effectLst>
                  <a:outerShdw blurRad="38100" dist="38100" dir="2700000" algn="tl">
                    <a:srgbClr val="000000">
                      <a:alpha val="43137"/>
                    </a:srgbClr>
                  </a:outerShdw>
                </a:effectLst>
                <a:latin typeface="MgOpen Modata" pitchFamily="2" charset="0"/>
                <a:cs typeface="Arial" charset="0"/>
              </a:rPr>
              <a:t>khon</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 (</a:t>
            </a:r>
            <a:r>
              <a:rPr lang="th-TH" dirty="0">
                <a:solidFill>
                  <a:schemeClr val="bg1"/>
                </a:solidFill>
                <a:effectLst>
                  <a:outerShdw blurRad="38100" dist="38100" dir="2700000" algn="tl">
                    <a:srgbClr val="000000">
                      <a:alpha val="43137"/>
                    </a:srgbClr>
                  </a:outerShdw>
                </a:effectLst>
                <a:latin typeface="MgOpen Modata" pitchFamily="2" charset="0"/>
                <a:cs typeface="Arial" charset="0"/>
              </a:rPr>
              <a:t>คน) </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for people</a:t>
            </a:r>
            <a:r>
              <a:rPr lang="en-US" dirty="0" smtClean="0">
                <a:solidFill>
                  <a:schemeClr val="bg1"/>
                </a:solidFill>
                <a:effectLst>
                  <a:outerShdw blurRad="38100" dist="38100" dir="2700000" algn="tl">
                    <a:srgbClr val="000000">
                      <a:alpha val="43137"/>
                    </a:srgbClr>
                  </a:outerShdw>
                </a:effectLst>
                <a:latin typeface="MgOpen Modata" pitchFamily="2" charset="0"/>
                <a:cs typeface="Arial" charset="0"/>
              </a:rPr>
              <a:t>.</a:t>
            </a:r>
            <a:endParaRPr lang="en-US" dirty="0">
              <a:solidFill>
                <a:schemeClr val="bg1"/>
              </a:solidFill>
              <a:effectLst>
                <a:outerShdw blurRad="38100" dist="38100" dir="2700000" algn="tl">
                  <a:srgbClr val="000000">
                    <a:alpha val="43137"/>
                  </a:srgbClr>
                </a:outerShdw>
              </a:effectLst>
              <a:latin typeface="MgOpen Modata" pitchFamily="2" charset="0"/>
              <a:cs typeface="Arial" charset="0"/>
            </a:endParaRPr>
          </a:p>
          <a:p>
            <a:pPr lvl="0" fontAlgn="base">
              <a:spcBef>
                <a:spcPct val="0"/>
              </a:spcBef>
              <a:spcAft>
                <a:spcPct val="0"/>
              </a:spcAft>
            </a:pPr>
            <a:endParaRPr lang="en-US" dirty="0">
              <a:solidFill>
                <a:schemeClr val="bg1"/>
              </a:solidFill>
              <a:effectLst>
                <a:outerShdw blurRad="38100" dist="38100" dir="2700000" algn="tl">
                  <a:srgbClr val="000000">
                    <a:alpha val="43137"/>
                  </a:srgbClr>
                </a:outerShdw>
              </a:effectLst>
              <a:latin typeface="MgOpen Modata" pitchFamily="2" charset="0"/>
              <a:cs typeface="Arial" charset="0"/>
            </a:endParaRPr>
          </a:p>
          <a:p>
            <a:pPr lvl="0" fontAlgn="base">
              <a:spcBef>
                <a:spcPct val="0"/>
              </a:spcBef>
              <a:spcAft>
                <a:spcPct val="0"/>
              </a:spcAft>
            </a:pP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The Thai refer to Thailand as "land of the </a:t>
            </a:r>
            <a:r>
              <a:rPr lang="en-US" dirty="0" smtClean="0">
                <a:solidFill>
                  <a:schemeClr val="bg1"/>
                </a:solidFill>
                <a:effectLst>
                  <a:outerShdw blurRad="38100" dist="38100" dir="2700000" algn="tl">
                    <a:srgbClr val="000000">
                      <a:alpha val="43137"/>
                    </a:srgbClr>
                  </a:outerShdw>
                </a:effectLst>
                <a:latin typeface="MgOpen Modata" pitchFamily="2" charset="0"/>
                <a:cs typeface="Arial" charset="0"/>
              </a:rPr>
              <a:t>freedom". This </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is because Thailand is the only country in Southeast Asia never </a:t>
            </a:r>
            <a:r>
              <a:rPr lang="en-US" dirty="0" err="1">
                <a:solidFill>
                  <a:schemeClr val="bg1"/>
                </a:solidFill>
                <a:effectLst>
                  <a:outerShdw blurRad="38100" dist="38100" dir="2700000" algn="tl">
                    <a:srgbClr val="000000">
                      <a:alpha val="43137"/>
                    </a:srgbClr>
                  </a:outerShdw>
                </a:effectLst>
                <a:latin typeface="MgOpen Modata" pitchFamily="2" charset="0"/>
                <a:cs typeface="Arial" charset="0"/>
              </a:rPr>
              <a:t>colonised</a:t>
            </a:r>
            <a:r>
              <a:rPr lang="en-US" dirty="0">
                <a:solidFill>
                  <a:schemeClr val="bg1"/>
                </a:solidFill>
                <a:effectLst>
                  <a:outerShdw blurRad="38100" dist="38100" dir="2700000" algn="tl">
                    <a:srgbClr val="000000">
                      <a:alpha val="43137"/>
                    </a:srgbClr>
                  </a:outerShdw>
                </a:effectLst>
                <a:latin typeface="MgOpen Modata" pitchFamily="2" charset="0"/>
                <a:cs typeface="Arial" charset="0"/>
              </a:rPr>
              <a:t> by a European power.</a:t>
            </a:r>
            <a:endParaRPr kumimoji="0" lang="en-US"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271229626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grpId="0" nodeType="after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ppt_y"/>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2" presetClass="exit" presetSubtype="1" accel="50000" decel="50000" fill="hold" grpId="0" nodeType="after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0-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20990878">
            <a:off x="235509" y="326602"/>
            <a:ext cx="3124200" cy="106373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66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Gallery</a:t>
            </a:r>
            <a:endParaRPr kumimoji="0" lang="en-US" sz="48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
        <p:nvSpPr>
          <p:cNvPr id="3" name="AutoShape 2" descr="http://travelshoop.com/wp-content/uploads/2014/12/Thailan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23556" name="Picture 4" descr="http://www.planetware.com/photos-large/THA/grand-pal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1893">
            <a:off x="2360373" y="1810383"/>
            <a:ext cx="4095750" cy="28215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rot="21385218">
            <a:off x="1204844" y="3872650"/>
            <a:ext cx="3173718" cy="66362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40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Grand Palace</a:t>
            </a:r>
            <a:endParaRPr kumimoji="0" lang="en-US" sz="28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262113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6" presetClass="emph" presetSubtype="0" accel="50000" decel="50000" autoRev="1" fill="hold" grpId="1" nodeType="withEffect">
                                  <p:stCondLst>
                                    <p:cond delay="200"/>
                                  </p:stCondLst>
                                  <p:childTnLst>
                                    <p:animScale>
                                      <p:cBhvr>
                                        <p:cTn id="11" dur="250" fill="hold"/>
                                        <p:tgtEl>
                                          <p:spTgt spid="2"/>
                                        </p:tgtEl>
                                      </p:cBhvr>
                                      <p:by x="150000" y="150000"/>
                                    </p:animScale>
                                  </p:childTnLst>
                                </p:cTn>
                              </p:par>
                            </p:childTnLst>
                          </p:cTn>
                        </p:par>
                        <p:par>
                          <p:cTn id="12" fill="hold">
                            <p:stCondLst>
                              <p:cond delay="700"/>
                            </p:stCondLst>
                            <p:childTnLst>
                              <p:par>
                                <p:cTn id="13" presetID="53" presetClass="entr" presetSubtype="16" fill="hold" nodeType="afterEffect">
                                  <p:stCondLst>
                                    <p:cond delay="0"/>
                                  </p:stCondLst>
                                  <p:childTnLst>
                                    <p:set>
                                      <p:cBhvr>
                                        <p:cTn id="14" dur="1" fill="hold">
                                          <p:stCondLst>
                                            <p:cond delay="0"/>
                                          </p:stCondLst>
                                        </p:cTn>
                                        <p:tgtEl>
                                          <p:spTgt spid="23556"/>
                                        </p:tgtEl>
                                        <p:attrNameLst>
                                          <p:attrName>style.visibility</p:attrName>
                                        </p:attrNameLst>
                                      </p:cBhvr>
                                      <p:to>
                                        <p:strVal val="visible"/>
                                      </p:to>
                                    </p:set>
                                    <p:anim calcmode="lin" valueType="num">
                                      <p:cBhvr>
                                        <p:cTn id="15" dur="500" fill="hold"/>
                                        <p:tgtEl>
                                          <p:spTgt spid="23556"/>
                                        </p:tgtEl>
                                        <p:attrNameLst>
                                          <p:attrName>ppt_w</p:attrName>
                                        </p:attrNameLst>
                                      </p:cBhvr>
                                      <p:tavLst>
                                        <p:tav tm="0">
                                          <p:val>
                                            <p:fltVal val="0"/>
                                          </p:val>
                                        </p:tav>
                                        <p:tav tm="100000">
                                          <p:val>
                                            <p:strVal val="#ppt_w"/>
                                          </p:val>
                                        </p:tav>
                                      </p:tavLst>
                                    </p:anim>
                                    <p:anim calcmode="lin" valueType="num">
                                      <p:cBhvr>
                                        <p:cTn id="16" dur="500" fill="hold"/>
                                        <p:tgtEl>
                                          <p:spTgt spid="23556"/>
                                        </p:tgtEl>
                                        <p:attrNameLst>
                                          <p:attrName>ppt_h</p:attrName>
                                        </p:attrNameLst>
                                      </p:cBhvr>
                                      <p:tavLst>
                                        <p:tav tm="0">
                                          <p:val>
                                            <p:fltVal val="0"/>
                                          </p:val>
                                        </p:tav>
                                        <p:tav tm="100000">
                                          <p:val>
                                            <p:strVal val="#ppt_h"/>
                                          </p:val>
                                        </p:tav>
                                      </p:tavLst>
                                    </p:anim>
                                    <p:animEffect transition="in" filter="fade">
                                      <p:cBhvr>
                                        <p:cTn id="17" dur="500"/>
                                        <p:tgtEl>
                                          <p:spTgt spid="23556"/>
                                        </p:tgtEl>
                                      </p:cBhvr>
                                    </p:animEffect>
                                  </p:childTnLst>
                                </p:cTn>
                              </p:par>
                              <p:par>
                                <p:cTn id="18" presetID="6" presetClass="emph" presetSubtype="0" accel="37500" decel="62500" autoRev="1" fill="hold" nodeType="withEffect">
                                  <p:stCondLst>
                                    <p:cond delay="200"/>
                                  </p:stCondLst>
                                  <p:childTnLst>
                                    <p:animScale>
                                      <p:cBhvr>
                                        <p:cTn id="19" dur="250" fill="hold"/>
                                        <p:tgtEl>
                                          <p:spTgt spid="23556"/>
                                        </p:tgtEl>
                                      </p:cBhvr>
                                      <p:by x="150000" y="150000"/>
                                    </p:animScale>
                                  </p:childTnLst>
                                </p:cTn>
                              </p:par>
                              <p:par>
                                <p:cTn id="20" presetID="53" presetClass="entr" presetSubtype="16" fill="hold" grpId="0" nodeType="withEffect">
                                  <p:stCondLst>
                                    <p:cond delay="1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6" presetClass="emph" presetSubtype="0" accel="50000" decel="50000" autoRev="1" fill="hold" grpId="1" nodeType="withEffect">
                                  <p:stCondLst>
                                    <p:cond delay="300"/>
                                  </p:stCondLst>
                                  <p:childTnLst>
                                    <p:animScale>
                                      <p:cBhvr>
                                        <p:cTn id="26" dur="25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20990878">
            <a:off x="235509" y="326602"/>
            <a:ext cx="3124200" cy="106373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66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Gallery</a:t>
            </a:r>
            <a:endParaRPr kumimoji="0" lang="en-US" sz="48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
        <p:nvSpPr>
          <p:cNvPr id="3" name="AutoShape 2" descr="http://travelshoop.com/wp-content/uploads/2014/12/Thailan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401893">
            <a:off x="2360373" y="1855891"/>
            <a:ext cx="4095750" cy="273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rot="21385218">
            <a:off x="1204844" y="3872650"/>
            <a:ext cx="3173718" cy="66362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4000" i="0"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Wat</a:t>
            </a:r>
            <a:r>
              <a:rPr kumimoji="0" lang="en-PH" sz="40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a:t>
            </a:r>
            <a:r>
              <a:rPr kumimoji="0" lang="en-PH" sz="4000" i="0"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Arun</a:t>
            </a:r>
            <a:endParaRPr kumimoji="0" lang="en-US" sz="28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123242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par>
                                <p:cTn id="10" presetID="6" presetClass="emph" presetSubtype="0" accel="37500" decel="62500" autoRev="1" fill="hold" nodeType="withEffect">
                                  <p:stCondLst>
                                    <p:cond delay="200"/>
                                  </p:stCondLst>
                                  <p:childTnLst>
                                    <p:animScale>
                                      <p:cBhvr>
                                        <p:cTn id="11" dur="250" fill="hold"/>
                                        <p:tgtEl>
                                          <p:spTgt spid="23556"/>
                                        </p:tgtEl>
                                      </p:cBhvr>
                                      <p:by x="150000" y="150000"/>
                                    </p:animScale>
                                  </p:childTnLst>
                                </p:cTn>
                              </p:par>
                              <p:par>
                                <p:cTn id="12" presetID="53" presetClass="entr" presetSubtype="16" fill="hold" grpId="0" nodeType="withEffect">
                                  <p:stCondLst>
                                    <p:cond delay="1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6" presetClass="emph" presetSubtype="0" accel="50000" decel="50000" autoRev="1" fill="hold" grpId="1" nodeType="withEffect">
                                  <p:stCondLst>
                                    <p:cond delay="300"/>
                                  </p:stCondLst>
                                  <p:childTnLst>
                                    <p:animScale>
                                      <p:cBhvr>
                                        <p:cTn id="18" dur="25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20990878">
            <a:off x="235509" y="326602"/>
            <a:ext cx="3124200" cy="106373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66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Gallery</a:t>
            </a:r>
            <a:endParaRPr kumimoji="0" lang="en-US" sz="48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
        <p:nvSpPr>
          <p:cNvPr id="3" name="AutoShape 2" descr="http://travelshoop.com/wp-content/uploads/2014/12/Thailan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401893">
            <a:off x="3885421" y="1528161"/>
            <a:ext cx="1869679" cy="28215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rot="21385218">
            <a:off x="1413369" y="3750247"/>
            <a:ext cx="3598624" cy="66362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40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Golden Buddha</a:t>
            </a:r>
            <a:endParaRPr kumimoji="0" lang="en-US" sz="28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123242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par>
                                <p:cTn id="10" presetID="6" presetClass="emph" presetSubtype="0" accel="37500" decel="62500" autoRev="1" fill="hold" nodeType="withEffect">
                                  <p:stCondLst>
                                    <p:cond delay="200"/>
                                  </p:stCondLst>
                                  <p:childTnLst>
                                    <p:animScale>
                                      <p:cBhvr>
                                        <p:cTn id="11" dur="250" fill="hold"/>
                                        <p:tgtEl>
                                          <p:spTgt spid="23556"/>
                                        </p:tgtEl>
                                      </p:cBhvr>
                                      <p:by x="150000" y="150000"/>
                                    </p:animScale>
                                  </p:childTnLst>
                                </p:cTn>
                              </p:par>
                              <p:par>
                                <p:cTn id="12" presetID="53" presetClass="entr" presetSubtype="16" fill="hold" grpId="0" nodeType="withEffect">
                                  <p:stCondLst>
                                    <p:cond delay="1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6" presetClass="emph" presetSubtype="0" accel="50000" decel="50000" autoRev="1" fill="hold" grpId="1" nodeType="withEffect">
                                  <p:stCondLst>
                                    <p:cond delay="300"/>
                                  </p:stCondLst>
                                  <p:childTnLst>
                                    <p:animScale>
                                      <p:cBhvr>
                                        <p:cTn id="18" dur="25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20990878">
            <a:off x="235509" y="326602"/>
            <a:ext cx="3124200" cy="106373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66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Gallery</a:t>
            </a:r>
            <a:endParaRPr kumimoji="0" lang="en-US" sz="48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
        <p:nvSpPr>
          <p:cNvPr id="3" name="AutoShape 2" descr="http://travelshoop.com/wp-content/uploads/2014/12/Thailan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401893">
            <a:off x="2587915" y="1855891"/>
            <a:ext cx="3640666" cy="273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rot="21385218">
            <a:off x="1203316" y="3885328"/>
            <a:ext cx="4739394" cy="540517"/>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32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Bangkok</a:t>
            </a:r>
            <a:r>
              <a:rPr kumimoji="0" lang="en-PH" sz="3200" i="0" u="none" strike="noStrike" cap="none" normalizeH="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National Museum</a:t>
            </a:r>
            <a:endParaRPr kumimoji="0" lang="en-US" sz="20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30082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par>
                                <p:cTn id="10" presetID="6" presetClass="emph" presetSubtype="0" accel="37500" decel="62500" autoRev="1" fill="hold" nodeType="withEffect">
                                  <p:stCondLst>
                                    <p:cond delay="200"/>
                                  </p:stCondLst>
                                  <p:childTnLst>
                                    <p:animScale>
                                      <p:cBhvr>
                                        <p:cTn id="11" dur="250" fill="hold"/>
                                        <p:tgtEl>
                                          <p:spTgt spid="23556"/>
                                        </p:tgtEl>
                                      </p:cBhvr>
                                      <p:by x="150000" y="150000"/>
                                    </p:animScale>
                                  </p:childTnLst>
                                </p:cTn>
                              </p:par>
                              <p:par>
                                <p:cTn id="12" presetID="53" presetClass="entr" presetSubtype="16" fill="hold" grpId="0" nodeType="withEffect">
                                  <p:stCondLst>
                                    <p:cond delay="1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6" presetClass="emph" presetSubtype="0" accel="50000" decel="50000" autoRev="1" fill="hold" grpId="1" nodeType="withEffect">
                                  <p:stCondLst>
                                    <p:cond delay="300"/>
                                  </p:stCondLst>
                                  <p:childTnLst>
                                    <p:animScale>
                                      <p:cBhvr>
                                        <p:cTn id="18" dur="25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rot="20990878">
            <a:off x="235509" y="326602"/>
            <a:ext cx="3124200" cy="106373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66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Gallery</a:t>
            </a:r>
            <a:endParaRPr kumimoji="0" lang="en-US" sz="48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
        <p:nvSpPr>
          <p:cNvPr id="3" name="AutoShape 2" descr="http://travelshoop.com/wp-content/uploads/2014/12/Thailand.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PH"/>
          </a:p>
        </p:txBody>
      </p:sp>
      <p:pic>
        <p:nvPicPr>
          <p:cNvPr id="23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401893">
            <a:off x="2361396" y="1855891"/>
            <a:ext cx="4093703" cy="2730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rot="21385218">
            <a:off x="1204132" y="3849889"/>
            <a:ext cx="3902830" cy="66362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PH" sz="40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Sanctuary of Truth</a:t>
            </a:r>
            <a:endParaRPr kumimoji="0" lang="en-US" sz="28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300822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500" fill="hold"/>
                                        <p:tgtEl>
                                          <p:spTgt spid="23556"/>
                                        </p:tgtEl>
                                        <p:attrNameLst>
                                          <p:attrName>ppt_w</p:attrName>
                                        </p:attrNameLst>
                                      </p:cBhvr>
                                      <p:tavLst>
                                        <p:tav tm="0">
                                          <p:val>
                                            <p:fltVal val="0"/>
                                          </p:val>
                                        </p:tav>
                                        <p:tav tm="100000">
                                          <p:val>
                                            <p:strVal val="#ppt_w"/>
                                          </p:val>
                                        </p:tav>
                                      </p:tavLst>
                                    </p:anim>
                                    <p:anim calcmode="lin" valueType="num">
                                      <p:cBhvr>
                                        <p:cTn id="8" dur="500" fill="hold"/>
                                        <p:tgtEl>
                                          <p:spTgt spid="23556"/>
                                        </p:tgtEl>
                                        <p:attrNameLst>
                                          <p:attrName>ppt_h</p:attrName>
                                        </p:attrNameLst>
                                      </p:cBhvr>
                                      <p:tavLst>
                                        <p:tav tm="0">
                                          <p:val>
                                            <p:fltVal val="0"/>
                                          </p:val>
                                        </p:tav>
                                        <p:tav tm="100000">
                                          <p:val>
                                            <p:strVal val="#ppt_h"/>
                                          </p:val>
                                        </p:tav>
                                      </p:tavLst>
                                    </p:anim>
                                    <p:animEffect transition="in" filter="fade">
                                      <p:cBhvr>
                                        <p:cTn id="9" dur="500"/>
                                        <p:tgtEl>
                                          <p:spTgt spid="23556"/>
                                        </p:tgtEl>
                                      </p:cBhvr>
                                    </p:animEffect>
                                  </p:childTnLst>
                                </p:cTn>
                              </p:par>
                              <p:par>
                                <p:cTn id="10" presetID="6" presetClass="emph" presetSubtype="0" accel="37500" decel="62500" autoRev="1" fill="hold" nodeType="withEffect">
                                  <p:stCondLst>
                                    <p:cond delay="200"/>
                                  </p:stCondLst>
                                  <p:childTnLst>
                                    <p:animScale>
                                      <p:cBhvr>
                                        <p:cTn id="11" dur="250" fill="hold"/>
                                        <p:tgtEl>
                                          <p:spTgt spid="23556"/>
                                        </p:tgtEl>
                                      </p:cBhvr>
                                      <p:by x="150000" y="150000"/>
                                    </p:animScale>
                                  </p:childTnLst>
                                </p:cTn>
                              </p:par>
                              <p:par>
                                <p:cTn id="12" presetID="53" presetClass="entr" presetSubtype="16" fill="hold" grpId="0" nodeType="withEffect">
                                  <p:stCondLst>
                                    <p:cond delay="10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6" presetClass="emph" presetSubtype="0" accel="50000" decel="50000" autoRev="1" fill="hold" grpId="1" nodeType="withEffect">
                                  <p:stCondLst>
                                    <p:cond delay="300"/>
                                  </p:stCondLst>
                                  <p:childTnLst>
                                    <p:animScale>
                                      <p:cBhvr>
                                        <p:cTn id="18" dur="25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03543" y="2038350"/>
            <a:ext cx="5336914" cy="106373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66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That’s all!</a:t>
            </a:r>
            <a:endParaRPr kumimoji="0" lang="en-US" sz="48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pic>
        <p:nvPicPr>
          <p:cNvPr id="3" name="Picture 2" descr="http://i.stack.imgur.com/1sp1o.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2138" y="1657350"/>
            <a:ext cx="1984262" cy="1984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76706"/>
      </p:ext>
    </p:extLst>
  </p:cSld>
  <p:clrMapOvr>
    <a:masterClrMapping/>
  </p:clrMapOvr>
  <mc:AlternateContent xmlns:mc="http://schemas.openxmlformats.org/markup-compatibility/2006" xmlns:p14="http://schemas.microsoft.com/office/powerpoint/2010/main">
    <mc:Choice Requires="p14">
      <p:transition spd="slow" p14:dur="2000" advClick="0" advTm="6000"/>
    </mc:Choice>
    <mc:Fallback xmlns="">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par>
                                <p:cTn id="12" presetID="6" presetClass="emph" presetSubtype="0" accel="50000" decel="50000" autoRev="1" fill="hold" grpId="1" nodeType="withEffect">
                                  <p:stCondLst>
                                    <p:cond delay="200"/>
                                  </p:stCondLst>
                                  <p:childTnLst>
                                    <p:animScale>
                                      <p:cBhvr>
                                        <p:cTn id="13" dur="250" fill="hold"/>
                                        <p:tgtEl>
                                          <p:spTgt spid="2"/>
                                        </p:tgtEl>
                                      </p:cBhvr>
                                      <p:by x="150000" y="150000"/>
                                    </p:animScale>
                                  </p:childTnLst>
                                </p:cTn>
                              </p:par>
                            </p:childTnLst>
                          </p:cTn>
                        </p:par>
                        <p:par>
                          <p:cTn id="14" fill="hold">
                            <p:stCondLst>
                              <p:cond delay="700"/>
                            </p:stCondLst>
                            <p:childTnLst>
                              <p:par>
                                <p:cTn id="15" presetID="8" presetClass="emph" presetSubtype="0" repeatCount="indefinite" fill="hold" grpId="2" nodeType="afterEffect">
                                  <p:stCondLst>
                                    <p:cond delay="300"/>
                                  </p:stCondLst>
                                  <p:childTnLst>
                                    <p:animRot by="21600000">
                                      <p:cBhvr>
                                        <p:cTn id="16" dur="300" fill="hold"/>
                                        <p:tgtEl>
                                          <p:spTgt spid="2"/>
                                        </p:tgtEl>
                                        <p:attrNameLst>
                                          <p:attrName>r</p:attrName>
                                        </p:attrNameLst>
                                      </p:cBhvr>
                                    </p:animRot>
                                  </p:childTnLst>
                                </p:cTn>
                              </p:par>
                              <p:par>
                                <p:cTn id="17" presetID="6" presetClass="emph" presetSubtype="0" accel="20000" decel="20000" autoRev="1" fill="hold" grpId="3" nodeType="withEffect">
                                  <p:stCondLst>
                                    <p:cond delay="1100"/>
                                  </p:stCondLst>
                                  <p:childTnLst>
                                    <p:animScale>
                                      <p:cBhvr>
                                        <p:cTn id="18" dur="600" fill="hold"/>
                                        <p:tgtEl>
                                          <p:spTgt spid="2"/>
                                        </p:tgtEl>
                                      </p:cBhvr>
                                      <p:by x="150000" y="150000"/>
                                    </p:animScale>
                                  </p:childTnLst>
                                </p:cTn>
                              </p:par>
                              <p:par>
                                <p:cTn id="19" presetID="53" presetClass="exit" presetSubtype="32" fill="hold" grpId="4" nodeType="withEffect">
                                  <p:stCondLst>
                                    <p:cond delay="600"/>
                                  </p:stCondLst>
                                  <p:childTnLst>
                                    <p:anim calcmode="lin" valueType="num">
                                      <p:cBhvr>
                                        <p:cTn id="20" dur="1250"/>
                                        <p:tgtEl>
                                          <p:spTgt spid="2"/>
                                        </p:tgtEl>
                                        <p:attrNameLst>
                                          <p:attrName>ppt_w</p:attrName>
                                        </p:attrNameLst>
                                      </p:cBhvr>
                                      <p:tavLst>
                                        <p:tav tm="0">
                                          <p:val>
                                            <p:strVal val="ppt_w"/>
                                          </p:val>
                                        </p:tav>
                                        <p:tav tm="100000">
                                          <p:val>
                                            <p:fltVal val="0"/>
                                          </p:val>
                                        </p:tav>
                                      </p:tavLst>
                                    </p:anim>
                                    <p:anim calcmode="lin" valueType="num">
                                      <p:cBhvr>
                                        <p:cTn id="21" dur="1250"/>
                                        <p:tgtEl>
                                          <p:spTgt spid="2"/>
                                        </p:tgtEl>
                                        <p:attrNameLst>
                                          <p:attrName>ppt_h</p:attrName>
                                        </p:attrNameLst>
                                      </p:cBhvr>
                                      <p:tavLst>
                                        <p:tav tm="0">
                                          <p:val>
                                            <p:strVal val="ppt_h"/>
                                          </p:val>
                                        </p:tav>
                                        <p:tav tm="100000">
                                          <p:val>
                                            <p:fltVal val="0"/>
                                          </p:val>
                                        </p:tav>
                                      </p:tavLst>
                                    </p:anim>
                                    <p:animEffect transition="out" filter="fade">
                                      <p:cBhvr>
                                        <p:cTn id="22" dur="1250"/>
                                        <p:tgtEl>
                                          <p:spTgt spid="2"/>
                                        </p:tgtEl>
                                      </p:cBhvr>
                                    </p:animEffect>
                                    <p:set>
                                      <p:cBhvr>
                                        <p:cTn id="23" dur="1" fill="hold">
                                          <p:stCondLst>
                                            <p:cond delay="1249"/>
                                          </p:stCondLst>
                                        </p:cTn>
                                        <p:tgtEl>
                                          <p:spTgt spid="2"/>
                                        </p:tgtEl>
                                        <p:attrNameLst>
                                          <p:attrName>style.visibility</p:attrName>
                                        </p:attrNameLst>
                                      </p:cBhvr>
                                      <p:to>
                                        <p:strVal val="hidden"/>
                                      </p:to>
                                    </p:set>
                                  </p:childTnLst>
                                </p:cTn>
                              </p:par>
                              <p:par>
                                <p:cTn id="24" presetID="10" presetClass="entr" presetSubtype="0" fill="hold" nodeType="withEffect">
                                  <p:stCondLst>
                                    <p:cond delay="14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8" presetClass="emph" presetSubtype="0" repeatCount="indefinite" fill="hold" nodeType="withEffect">
                                  <p:stCondLst>
                                    <p:cond delay="1400"/>
                                  </p:stCondLst>
                                  <p:childTnLst>
                                    <p:animRot by="21600000">
                                      <p:cBhvr>
                                        <p:cTn id="28" dur="5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P spid="2" grpId="4"/>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14718" y="1843088"/>
            <a:ext cx="1097152" cy="957262"/>
            <a:chOff x="3398648" y="1352550"/>
            <a:chExt cx="2390775" cy="1914525"/>
          </a:xfrm>
        </p:grpSpPr>
        <p:pic>
          <p:nvPicPr>
            <p:cNvPr id="3" name="Picture 5" descr="C:\Users\MYPC\Downloads\download.pn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bwMode="auto">
            <a:xfrm>
              <a:off x="3398648" y="1352550"/>
              <a:ext cx="2390775" cy="19145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28967" y="1677708"/>
              <a:ext cx="989234" cy="1046441"/>
            </a:xfrm>
            <a:prstGeom prst="rect">
              <a:avLst/>
            </a:prstGeom>
            <a:noFill/>
          </p:spPr>
          <p:txBody>
            <a:bodyPr wrap="none" rtlCol="0">
              <a:spAutoFit/>
            </a:bodyPr>
            <a:lstStyle/>
            <a:p>
              <a:r>
                <a:rPr lang="en-PH" sz="2800" b="1" dirty="0">
                  <a:solidFill>
                    <a:srgbClr val="00B0F0"/>
                  </a:solidFill>
                  <a:latin typeface="MgOpen Modata" pitchFamily="2" charset="0"/>
                </a:rPr>
                <a:t>9</a:t>
              </a:r>
            </a:p>
          </p:txBody>
        </p:sp>
      </p:grpSp>
      <p:pic>
        <p:nvPicPr>
          <p:cNvPr id="5" name="Picture 2" descr="http://i.stack.imgur.com/1sp1o.png"/>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53732" y="3324224"/>
            <a:ext cx="619125" cy="6191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44988" y="2571750"/>
            <a:ext cx="1436612" cy="400110"/>
          </a:xfrm>
          <a:prstGeom prst="rect">
            <a:avLst/>
          </a:prstGeom>
          <a:noFill/>
        </p:spPr>
        <p:txBody>
          <a:bodyPr wrap="none" rtlCol="0">
            <a:spAutoFit/>
          </a:bodyPr>
          <a:lstStyle/>
          <a:p>
            <a:r>
              <a:rPr lang="en-PH" sz="2000" b="1" dirty="0" smtClean="0">
                <a:solidFill>
                  <a:schemeClr val="bg1"/>
                </a:solidFill>
                <a:effectLst>
                  <a:outerShdw blurRad="38100" dist="38100" dir="2700000" algn="tl">
                    <a:srgbClr val="000000">
                      <a:alpha val="43137"/>
                    </a:srgbClr>
                  </a:outerShdw>
                </a:effectLst>
                <a:latin typeface="MgOpen Modata" pitchFamily="2" charset="0"/>
              </a:rPr>
              <a:t>cloud nine</a:t>
            </a:r>
            <a:endParaRPr lang="en-PH" sz="2000" b="1" dirty="0">
              <a:solidFill>
                <a:schemeClr val="bg1"/>
              </a:solidFill>
              <a:effectLst>
                <a:outerShdw blurRad="38100" dist="38100" dir="2700000" algn="tl">
                  <a:srgbClr val="000000">
                    <a:alpha val="43137"/>
                  </a:srgbClr>
                </a:outerShdw>
              </a:effectLst>
              <a:latin typeface="MgOpen Modata" pitchFamily="2" charset="0"/>
            </a:endParaRPr>
          </a:p>
        </p:txBody>
      </p:sp>
      <p:sp>
        <p:nvSpPr>
          <p:cNvPr id="7" name="TextBox 6"/>
          <p:cNvSpPr txBox="1"/>
          <p:nvPr/>
        </p:nvSpPr>
        <p:spPr>
          <a:xfrm>
            <a:off x="3810000" y="2873573"/>
            <a:ext cx="1334020" cy="261610"/>
          </a:xfrm>
          <a:prstGeom prst="rect">
            <a:avLst/>
          </a:prstGeom>
          <a:noFill/>
        </p:spPr>
        <p:txBody>
          <a:bodyPr wrap="none" rtlCol="0">
            <a:spAutoFit/>
          </a:bodyPr>
          <a:lstStyle/>
          <a:p>
            <a:r>
              <a:rPr lang="en-PH" sz="1100" dirty="0" smtClean="0">
                <a:solidFill>
                  <a:schemeClr val="bg1"/>
                </a:solidFill>
                <a:effectLst>
                  <a:outerShdw blurRad="38100" dist="38100" dir="2700000" algn="tl">
                    <a:srgbClr val="000000">
                      <a:alpha val="43137"/>
                    </a:srgbClr>
                  </a:outerShdw>
                </a:effectLst>
                <a:latin typeface="MgOpen Modata" pitchFamily="2" charset="0"/>
              </a:rPr>
              <a:t>the end of the slide</a:t>
            </a:r>
            <a:endParaRPr lang="en-PH" sz="1100" dirty="0">
              <a:solidFill>
                <a:schemeClr val="bg1"/>
              </a:solidFill>
              <a:effectLst>
                <a:outerShdw blurRad="38100" dist="38100" dir="2700000" algn="tl">
                  <a:srgbClr val="000000">
                    <a:alpha val="43137"/>
                  </a:srgbClr>
                </a:outerShdw>
              </a:effectLst>
              <a:latin typeface="MgOpen Modata" pitchFamily="2" charset="0"/>
            </a:endParaRPr>
          </a:p>
        </p:txBody>
      </p:sp>
    </p:spTree>
    <p:extLst>
      <p:ext uri="{BB962C8B-B14F-4D97-AF65-F5344CB8AC3E}">
        <p14:creationId xmlns:p14="http://schemas.microsoft.com/office/powerpoint/2010/main" val="85088791"/>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8" presetClass="emph" presetSubtype="0" repeatCount="indefinite" fill="hold" nodeType="withEffect">
                                  <p:stCondLst>
                                    <p:cond delay="0"/>
                                  </p:stCondLst>
                                  <p:childTnLst>
                                    <p:animRot by="21600000">
                                      <p:cBhvr>
                                        <p:cTn id="9" dur="500" fill="hold"/>
                                        <p:tgtEl>
                                          <p:spTgt spid="5"/>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1746" name="Picture 2" descr="https://upload.wikimedia.org/wikipedia/commons/d/d8/Reactos_bso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6883400" cy="5162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upload.wikimedia.org/wikipedia/commons/d/d8/Reactos_bsod2.png"/>
          <p:cNvPicPr>
            <a:picLocks noChangeAspect="1" noChangeArrowheads="1"/>
          </p:cNvPicPr>
          <p:nvPr/>
        </p:nvPicPr>
        <p:blipFill rotWithShape="1">
          <a:blip r:embed="rId2">
            <a:extLst>
              <a:ext uri="{28A0092B-C50C-407E-A947-70E740481C1C}">
                <a14:useLocalDpi xmlns:a14="http://schemas.microsoft.com/office/drawing/2010/main" val="0"/>
              </a:ext>
            </a:extLst>
          </a:blip>
          <a:srcRect l="96633"/>
          <a:stretch/>
        </p:blipFill>
        <p:spPr bwMode="auto">
          <a:xfrm>
            <a:off x="6858000" y="-19050"/>
            <a:ext cx="2286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80250"/>
      </p:ext>
    </p:extLst>
  </p:cSld>
  <p:clrMapOvr>
    <a:masterClrMapping/>
  </p:clrMapOvr>
  <p:transition advClick="0" advTm="3000">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Custom 5">
            <a:hlinkClick r:id="" action="ppaction://noaction" highlightClick="1"/>
            <a:hlinkHover r:id="" action="ppaction://hlinkshowjump?jump=previousslide"/>
          </p:cNvPr>
          <p:cNvSpPr/>
          <p:nvPr/>
        </p:nvSpPr>
        <p:spPr>
          <a:xfrm>
            <a:off x="0" y="-19050"/>
            <a:ext cx="9144000" cy="5162550"/>
          </a:xfrm>
          <a:prstGeom prst="actionButtonBlank">
            <a:avLst/>
          </a:prstGeom>
          <a:solidFill>
            <a:schemeClr val="accent1">
              <a:alpha val="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 name="TextBox 1"/>
          <p:cNvSpPr txBox="1"/>
          <p:nvPr/>
        </p:nvSpPr>
        <p:spPr>
          <a:xfrm>
            <a:off x="-33495" y="1022687"/>
            <a:ext cx="4411785" cy="1323439"/>
          </a:xfrm>
          <a:prstGeom prst="rect">
            <a:avLst/>
          </a:prstGeom>
          <a:noFill/>
        </p:spPr>
        <p:txBody>
          <a:bodyPr wrap="none" rtlCol="0">
            <a:spAutoFit/>
          </a:bodyPr>
          <a:lstStyle/>
          <a:p>
            <a:r>
              <a:rPr lang="en-PH" sz="8000" b="1" dirty="0" smtClean="0">
                <a:solidFill>
                  <a:schemeClr val="bg1"/>
                </a:solidFill>
                <a:effectLst>
                  <a:outerShdw blurRad="38100" dist="38100" dir="2700000" algn="tl">
                    <a:srgbClr val="000000">
                      <a:alpha val="43137"/>
                    </a:srgbClr>
                  </a:outerShdw>
                </a:effectLst>
                <a:latin typeface="MgOpen Modata" pitchFamily="2" charset="0"/>
              </a:rPr>
              <a:t>Thailand</a:t>
            </a:r>
            <a:endParaRPr lang="en-PH" sz="8000" b="1" dirty="0">
              <a:solidFill>
                <a:schemeClr val="bg1"/>
              </a:solidFill>
              <a:effectLst>
                <a:outerShdw blurRad="38100" dist="38100" dir="2700000" algn="tl">
                  <a:srgbClr val="000000">
                    <a:alpha val="43137"/>
                  </a:srgbClr>
                </a:outerShdw>
              </a:effectLst>
              <a:latin typeface="MgOpen Modata" pitchFamily="2" charset="0"/>
            </a:endParaRPr>
          </a:p>
        </p:txBody>
      </p:sp>
      <p:sp>
        <p:nvSpPr>
          <p:cNvPr id="3" name="TextBox 2"/>
          <p:cNvSpPr txBox="1"/>
          <p:nvPr/>
        </p:nvSpPr>
        <p:spPr>
          <a:xfrm>
            <a:off x="0" y="2077819"/>
            <a:ext cx="7459543" cy="646331"/>
          </a:xfrm>
          <a:prstGeom prst="rect">
            <a:avLst/>
          </a:prstGeom>
          <a:noFill/>
        </p:spPr>
        <p:txBody>
          <a:bodyPr wrap="none" rtlCol="0">
            <a:spAutoFit/>
          </a:bodyPr>
          <a:lstStyle/>
          <a:p>
            <a:r>
              <a:rPr lang="en-PH" sz="3600" dirty="0">
                <a:solidFill>
                  <a:schemeClr val="bg1"/>
                </a:solidFill>
                <a:effectLst>
                  <a:outerShdw blurRad="38100" dist="38100" dir="2700000" algn="tl">
                    <a:srgbClr val="000000">
                      <a:alpha val="43137"/>
                    </a:srgbClr>
                  </a:outerShdw>
                </a:effectLst>
                <a:latin typeface="MgOpen Modata" pitchFamily="2" charset="0"/>
              </a:rPr>
              <a:t>f</a:t>
            </a:r>
            <a:r>
              <a:rPr lang="en-PH" sz="3600" dirty="0" smtClean="0">
                <a:solidFill>
                  <a:schemeClr val="bg1"/>
                </a:solidFill>
                <a:effectLst>
                  <a:outerShdw blurRad="38100" dist="38100" dir="2700000" algn="tl">
                    <a:srgbClr val="000000">
                      <a:alpha val="43137"/>
                    </a:srgbClr>
                  </a:outerShdw>
                </a:effectLst>
                <a:latin typeface="MgOpen Modata" pitchFamily="2" charset="0"/>
              </a:rPr>
              <a:t>rom Wikipedia, the free encyclopedia</a:t>
            </a:r>
            <a:endParaRPr lang="en-PH" sz="3600" dirty="0">
              <a:solidFill>
                <a:schemeClr val="bg1"/>
              </a:solidFill>
              <a:effectLst>
                <a:outerShdw blurRad="38100" dist="38100" dir="2700000" algn="tl">
                  <a:srgbClr val="000000">
                    <a:alpha val="43137"/>
                  </a:srgbClr>
                </a:outerShdw>
              </a:effectLst>
              <a:latin typeface="MgOpen Modata" pitchFamily="2" charset="0"/>
            </a:endParaRPr>
          </a:p>
        </p:txBody>
      </p:sp>
      <p:sp>
        <p:nvSpPr>
          <p:cNvPr id="5" name="Rectangle 4"/>
          <p:cNvSpPr/>
          <p:nvPr/>
        </p:nvSpPr>
        <p:spPr>
          <a:xfrm>
            <a:off x="152400" y="3333750"/>
            <a:ext cx="1715197" cy="609600"/>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2800" dirty="0" smtClean="0">
                <a:latin typeface="MgOpen Modata" pitchFamily="2" charset="0"/>
              </a:rPr>
              <a:t>START</a:t>
            </a:r>
            <a:endParaRPr lang="en-PH" sz="2800" dirty="0">
              <a:latin typeface="MgOpen Modata" pitchFamily="2" charset="0"/>
            </a:endParaRPr>
          </a:p>
        </p:txBody>
      </p:sp>
    </p:spTree>
    <p:extLst>
      <p:ext uri="{BB962C8B-B14F-4D97-AF65-F5344CB8AC3E}">
        <p14:creationId xmlns:p14="http://schemas.microsoft.com/office/powerpoint/2010/main" val="384226310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84493" y="2038350"/>
            <a:ext cx="5336914" cy="1063738"/>
          </a:xfrm>
          <a:prstGeom prst="rect">
            <a:avLst/>
          </a:prstGeom>
          <a:noFill/>
          <a:ln>
            <a:noFill/>
          </a:ln>
          <a:effectLst/>
        </p:spPr>
        <p:txBody>
          <a:bodyPr vert="horz" wrap="square" lIns="0" tIns="4761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PH" sz="66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JOKE!</a:t>
            </a:r>
            <a:endParaRPr kumimoji="0" lang="en-US" sz="48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1521282600"/>
      </p:ext>
    </p:extLst>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6" presetClass="emph" presetSubtype="0" accel="50000" decel="50000" autoRev="1" fill="hold" grpId="1" nodeType="withEffect">
                                  <p:stCondLst>
                                    <p:cond delay="200"/>
                                  </p:stCondLst>
                                  <p:childTnLst>
                                    <p:animScale>
                                      <p:cBhvr>
                                        <p:cTn id="13" dur="250" fill="hold"/>
                                        <p:tgtEl>
                                          <p:spTgt spid="3"/>
                                        </p:tgtEl>
                                      </p:cBhvr>
                                      <p:by x="150000" y="150000"/>
                                    </p:animScale>
                                  </p:childTnLst>
                                </p:cTn>
                              </p:par>
                            </p:childTnLst>
                          </p:cTn>
                        </p:par>
                        <p:par>
                          <p:cTn id="14" fill="hold">
                            <p:stCondLst>
                              <p:cond delay="700"/>
                            </p:stCondLst>
                            <p:childTnLst>
                              <p:par>
                                <p:cTn id="15" presetID="8" presetClass="emph" presetSubtype="0" repeatCount="indefinite" fill="hold" grpId="2" nodeType="afterEffect">
                                  <p:stCondLst>
                                    <p:cond delay="300"/>
                                  </p:stCondLst>
                                  <p:childTnLst>
                                    <p:animRot by="21600000">
                                      <p:cBhvr>
                                        <p:cTn id="16" dur="300" fill="hold"/>
                                        <p:tgtEl>
                                          <p:spTgt spid="3"/>
                                        </p:tgtEl>
                                        <p:attrNameLst>
                                          <p:attrName>r</p:attrName>
                                        </p:attrNameLst>
                                      </p:cBhvr>
                                    </p:animRot>
                                  </p:childTnLst>
                                </p:cTn>
                              </p:par>
                              <p:par>
                                <p:cTn id="17" presetID="6" presetClass="emph" presetSubtype="0" accel="20000" decel="20000" autoRev="1" fill="hold" grpId="3" nodeType="withEffect">
                                  <p:stCondLst>
                                    <p:cond delay="1100"/>
                                  </p:stCondLst>
                                  <p:childTnLst>
                                    <p:animScale>
                                      <p:cBhvr>
                                        <p:cTn id="18" dur="600" fill="hold"/>
                                        <p:tgtEl>
                                          <p:spTgt spid="3"/>
                                        </p:tgtEl>
                                      </p:cBhvr>
                                      <p:by x="150000" y="150000"/>
                                    </p:animScale>
                                  </p:childTnLst>
                                </p:cTn>
                              </p:par>
                              <p:par>
                                <p:cTn id="19" presetID="53" presetClass="exit" presetSubtype="32" fill="hold" grpId="4" nodeType="withEffect">
                                  <p:stCondLst>
                                    <p:cond delay="600"/>
                                  </p:stCondLst>
                                  <p:childTnLst>
                                    <p:anim calcmode="lin" valueType="num">
                                      <p:cBhvr>
                                        <p:cTn id="20" dur="1250"/>
                                        <p:tgtEl>
                                          <p:spTgt spid="3"/>
                                        </p:tgtEl>
                                        <p:attrNameLst>
                                          <p:attrName>ppt_w</p:attrName>
                                        </p:attrNameLst>
                                      </p:cBhvr>
                                      <p:tavLst>
                                        <p:tav tm="0">
                                          <p:val>
                                            <p:strVal val="ppt_w"/>
                                          </p:val>
                                        </p:tav>
                                        <p:tav tm="100000">
                                          <p:val>
                                            <p:fltVal val="0"/>
                                          </p:val>
                                        </p:tav>
                                      </p:tavLst>
                                    </p:anim>
                                    <p:anim calcmode="lin" valueType="num">
                                      <p:cBhvr>
                                        <p:cTn id="21" dur="1250"/>
                                        <p:tgtEl>
                                          <p:spTgt spid="3"/>
                                        </p:tgtEl>
                                        <p:attrNameLst>
                                          <p:attrName>ppt_h</p:attrName>
                                        </p:attrNameLst>
                                      </p:cBhvr>
                                      <p:tavLst>
                                        <p:tav tm="0">
                                          <p:val>
                                            <p:strVal val="ppt_h"/>
                                          </p:val>
                                        </p:tav>
                                        <p:tav tm="100000">
                                          <p:val>
                                            <p:fltVal val="0"/>
                                          </p:val>
                                        </p:tav>
                                      </p:tavLst>
                                    </p:anim>
                                    <p:animEffect transition="out" filter="fade">
                                      <p:cBhvr>
                                        <p:cTn id="22" dur="1250"/>
                                        <p:tgtEl>
                                          <p:spTgt spid="3"/>
                                        </p:tgtEl>
                                      </p:cBhvr>
                                    </p:animEffect>
                                    <p:set>
                                      <p:cBhvr>
                                        <p:cTn id="23" dur="1" fill="hold">
                                          <p:stCondLst>
                                            <p:cond delay="1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3" grpId="4"/>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39107" y="2114550"/>
            <a:ext cx="8300093" cy="1200329"/>
          </a:xfrm>
          <a:prstGeom prst="rect">
            <a:avLst/>
          </a:prstGeom>
          <a:noFill/>
        </p:spPr>
        <p:txBody>
          <a:bodyPr wrap="none" rtlCol="0">
            <a:spAutoFit/>
          </a:bodyPr>
          <a:lstStyle/>
          <a:p>
            <a:r>
              <a:rPr lang="en-PH" sz="7200" b="1" dirty="0" smtClean="0">
                <a:solidFill>
                  <a:schemeClr val="bg1"/>
                </a:solidFill>
                <a:latin typeface="MgOpen Modata" pitchFamily="2" charset="0"/>
              </a:rPr>
              <a:t>‘Yung next </a:t>
            </a:r>
            <a:r>
              <a:rPr lang="en-PH" sz="7200" b="1" dirty="0" err="1" smtClean="0">
                <a:solidFill>
                  <a:schemeClr val="bg1"/>
                </a:solidFill>
                <a:latin typeface="MgOpen Modata" pitchFamily="2" charset="0"/>
              </a:rPr>
              <a:t>naman</a:t>
            </a:r>
            <a:endParaRPr lang="en-PH" sz="7200" b="1" dirty="0">
              <a:solidFill>
                <a:schemeClr val="bg1"/>
              </a:solidFill>
              <a:latin typeface="MgOpen Modata" pitchFamily="2" charset="0"/>
            </a:endParaRPr>
          </a:p>
        </p:txBody>
      </p:sp>
    </p:spTree>
    <p:extLst>
      <p:ext uri="{BB962C8B-B14F-4D97-AF65-F5344CB8AC3E}">
        <p14:creationId xmlns:p14="http://schemas.microsoft.com/office/powerpoint/2010/main" val="2951772925"/>
      </p:ext>
    </p:extLst>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19050"/>
            <a:ext cx="9144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
        <p:nvSpPr>
          <p:cNvPr id="6" name="Rectangle 5"/>
          <p:cNvSpPr/>
          <p:nvPr/>
        </p:nvSpPr>
        <p:spPr>
          <a:xfrm>
            <a:off x="0" y="1693388"/>
            <a:ext cx="9144000" cy="171656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b="1" dirty="0" smtClean="0">
                <a:solidFill>
                  <a:prstClr val="white"/>
                </a:solidFill>
                <a:latin typeface="MgOpen Modata" pitchFamily="2" charset="0"/>
              </a:rPr>
              <a:t>Thailand</a:t>
            </a:r>
            <a:endParaRPr lang="en-PH" sz="8800" b="1" dirty="0">
              <a:solidFill>
                <a:prstClr val="white"/>
              </a:solidFill>
              <a:latin typeface="MgOpen Modata" pitchFamily="2" charset="0"/>
            </a:endParaRPr>
          </a:p>
        </p:txBody>
      </p:sp>
      <p:sp>
        <p:nvSpPr>
          <p:cNvPr id="8" name="Rectangle 7"/>
          <p:cNvSpPr/>
          <p:nvPr/>
        </p:nvSpPr>
        <p:spPr>
          <a:xfrm>
            <a:off x="0" y="4229100"/>
            <a:ext cx="914400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solidFill>
                <a:prstClr val="white"/>
              </a:solidFill>
            </a:endParaRPr>
          </a:p>
        </p:txBody>
      </p:sp>
    </p:spTree>
    <p:extLst>
      <p:ext uri="{BB962C8B-B14F-4D97-AF65-F5344CB8AC3E}">
        <p14:creationId xmlns:p14="http://schemas.microsoft.com/office/powerpoint/2010/main" val="890701535"/>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1+#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xit" presetSubtype="8" accel="50000" decel="50000" fill="hold" grpId="1" nodeType="afterEffect">
                                  <p:stCondLst>
                                    <p:cond delay="600"/>
                                  </p:stCondLst>
                                  <p:childTnLst>
                                    <p:anim calcmode="lin" valueType="num">
                                      <p:cBhvr additive="base">
                                        <p:cTn id="19" dur="500"/>
                                        <p:tgtEl>
                                          <p:spTgt spid="4"/>
                                        </p:tgtEl>
                                        <p:attrNameLst>
                                          <p:attrName>ppt_x</p:attrName>
                                        </p:attrNameLst>
                                      </p:cBhvr>
                                      <p:tavLst>
                                        <p:tav tm="0">
                                          <p:val>
                                            <p:strVal val="ppt_x"/>
                                          </p:val>
                                        </p:tav>
                                        <p:tav tm="100000">
                                          <p:val>
                                            <p:strVal val="0-ppt_w/2"/>
                                          </p:val>
                                        </p:tav>
                                      </p:tavLst>
                                    </p:anim>
                                    <p:anim calcmode="lin" valueType="num">
                                      <p:cBhvr additive="base">
                                        <p:cTn id="20" dur="500"/>
                                        <p:tgtEl>
                                          <p:spTgt spid="4"/>
                                        </p:tgtEl>
                                        <p:attrNameLst>
                                          <p:attrName>ppt_y</p:attrName>
                                        </p:attrNameLst>
                                      </p:cBhvr>
                                      <p:tavLst>
                                        <p:tav tm="0">
                                          <p:val>
                                            <p:strVal val="ppt_y"/>
                                          </p:val>
                                        </p:tav>
                                        <p:tav tm="100000">
                                          <p:val>
                                            <p:strVal val="ppt_y"/>
                                          </p:val>
                                        </p:tav>
                                      </p:tavLst>
                                    </p:anim>
                                    <p:set>
                                      <p:cBhvr>
                                        <p:cTn id="21" dur="1" fill="hold">
                                          <p:stCondLst>
                                            <p:cond delay="499"/>
                                          </p:stCondLst>
                                        </p:cTn>
                                        <p:tgtEl>
                                          <p:spTgt spid="4"/>
                                        </p:tgtEl>
                                        <p:attrNameLst>
                                          <p:attrName>style.visibility</p:attrName>
                                        </p:attrNameLst>
                                      </p:cBhvr>
                                      <p:to>
                                        <p:strVal val="hidden"/>
                                      </p:to>
                                    </p:set>
                                  </p:childTnLst>
                                </p:cTn>
                              </p:par>
                              <p:par>
                                <p:cTn id="22" presetID="2" presetClass="exit" presetSubtype="4" accel="50000" decel="50000" fill="hold" grpId="1" nodeType="withEffect">
                                  <p:stCondLst>
                                    <p:cond delay="600"/>
                                  </p:stCondLst>
                                  <p:childTnLst>
                                    <p:anim calcmode="lin" valueType="num">
                                      <p:cBhvr additive="base">
                                        <p:cTn id="23" dur="500"/>
                                        <p:tgtEl>
                                          <p:spTgt spid="8"/>
                                        </p:tgtEl>
                                        <p:attrNameLst>
                                          <p:attrName>ppt_x</p:attrName>
                                        </p:attrNameLst>
                                      </p:cBhvr>
                                      <p:tavLst>
                                        <p:tav tm="0">
                                          <p:val>
                                            <p:strVal val="ppt_x"/>
                                          </p:val>
                                        </p:tav>
                                        <p:tav tm="100000">
                                          <p:val>
                                            <p:strVal val="ppt_x"/>
                                          </p:val>
                                        </p:tav>
                                      </p:tavLst>
                                    </p:anim>
                                    <p:anim calcmode="lin" valueType="num">
                                      <p:cBhvr additive="base">
                                        <p:cTn id="24" dur="500"/>
                                        <p:tgtEl>
                                          <p:spTgt spid="8"/>
                                        </p:tgtEl>
                                        <p:attrNameLst>
                                          <p:attrName>ppt_y</p:attrName>
                                        </p:attrNameLst>
                                      </p:cBhvr>
                                      <p:tavLst>
                                        <p:tav tm="0">
                                          <p:val>
                                            <p:strVal val="ppt_y"/>
                                          </p:val>
                                        </p:tav>
                                        <p:tav tm="100000">
                                          <p:val>
                                            <p:strVal val="1+ppt_h/2"/>
                                          </p:val>
                                        </p:tav>
                                      </p:tavLst>
                                    </p:anim>
                                    <p:set>
                                      <p:cBhvr>
                                        <p:cTn id="25" dur="1" fill="hold">
                                          <p:stCondLst>
                                            <p:cond delay="499"/>
                                          </p:stCondLst>
                                        </p:cTn>
                                        <p:tgtEl>
                                          <p:spTgt spid="8"/>
                                        </p:tgtEl>
                                        <p:attrNameLst>
                                          <p:attrName>style.visibility</p:attrName>
                                        </p:attrNameLst>
                                      </p:cBhvr>
                                      <p:to>
                                        <p:strVal val="hidden"/>
                                      </p:to>
                                    </p:set>
                                  </p:childTnLst>
                                </p:cTn>
                              </p:par>
                              <p:par>
                                <p:cTn id="26" presetID="64" presetClass="path" presetSubtype="0" accel="50000" decel="50000" fill="hold" grpId="1" nodeType="withEffect">
                                  <p:stCondLst>
                                    <p:cond delay="600"/>
                                  </p:stCondLst>
                                  <p:childTnLst>
                                    <p:animMotion origin="layout" path="M 0 -1.67798E-6 L 0 -0.32171 " pathEditMode="relative" rAng="0" ptsTypes="AA">
                                      <p:cBhvr>
                                        <p:cTn id="27" dur="500" fill="hold"/>
                                        <p:tgtEl>
                                          <p:spTgt spid="6"/>
                                        </p:tgtEl>
                                        <p:attrNameLst>
                                          <p:attrName>ppt_x</p:attrName>
                                          <p:attrName>ppt_y</p:attrName>
                                        </p:attrNameLst>
                                      </p:cBhvr>
                                      <p:rCtr x="0" y="-161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49000">
              <a:srgbClr val="00B0F0">
                <a:lumMod val="71000"/>
                <a:lumOff val="29000"/>
              </a:srgbClr>
            </a:gs>
            <a:gs pos="100000">
              <a:srgbClr val="00B0F0">
                <a:lumMod val="40000"/>
                <a:lumOff val="60000"/>
              </a:srgbClr>
            </a:gs>
          </a:gsLst>
          <a:lin ang="5400000" scaled="0"/>
        </a:gra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3" b="66094"/>
          <a:stretch/>
        </p:blipFill>
        <p:spPr bwMode="auto">
          <a:xfrm>
            <a:off x="0" y="65988"/>
            <a:ext cx="9144000" cy="16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a:spLocks noChangeArrowheads="1"/>
          </p:cNvSpPr>
          <p:nvPr/>
        </p:nvSpPr>
        <p:spPr bwMode="auto">
          <a:xfrm>
            <a:off x="152400" y="1998405"/>
            <a:ext cx="8686800" cy="2554545"/>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Thailand</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(Thai: </a:t>
            </a:r>
            <a:r>
              <a:rPr kumimoji="0" lang="th-TH"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ngsana New" charset="-34"/>
              </a:rPr>
              <a:t>ประเทศไทย</a:t>
            </a:r>
            <a:r>
              <a:rPr kumimoji="0" lang="en-PH"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ngsana New" charset="-34"/>
              </a:rPr>
              <a:t>),</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officially the </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Kingdom of Thailand</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(Thai: </a:t>
            </a:r>
            <a:r>
              <a:rPr kumimoji="0" lang="th-TH"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ngsana New" charset="-34"/>
              </a:rPr>
              <a:t>ราชอาณาจักรไทย</a:t>
            </a:r>
            <a:r>
              <a:rPr kumimoji="0" lang="en-PH"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ngsana New" charset="-34"/>
              </a:rPr>
              <a:t>)</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formerly known as </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Siam</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is a country at the </a:t>
            </a:r>
            <a:r>
              <a:rPr kumimoji="0" lang="en-US" sz="2000" b="0" i="0" u="none" strike="noStrike" cap="none" normalizeH="0" baseline="0" dirty="0" err="1"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centre</a:t>
            </a:r>
            <a:r>
              <a:rPr kumimoji="0" lang="en-US" sz="20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of the Indochina peninsula in Southeast Asia. It is bordered to the north by Burma and Laos, to the east by Laos and Cambodia, to the south by the Gulf of Thailand and Malaysia, and to the west by the Andaman Sea and the southern extremity of Burma. Its maritime boundaries include Vietnam in the Gulf of Thailand to the southeast, and Indonesia and India on the Andaman Sea to the southwest.</a:t>
            </a:r>
            <a:r>
              <a:rPr kumimoji="0" lang="en-US" sz="1400"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rPr>
              <a:t> </a:t>
            </a:r>
            <a:endParaRPr kumimoji="0" lang="en-US" b="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2164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3" b="66094"/>
          <a:stretch/>
        </p:blipFill>
        <p:spPr bwMode="auto">
          <a:xfrm>
            <a:off x="0" y="65988"/>
            <a:ext cx="9144000" cy="16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a:spLocks noChangeArrowheads="1"/>
          </p:cNvSpPr>
          <p:nvPr/>
        </p:nvSpPr>
        <p:spPr bwMode="auto">
          <a:xfrm>
            <a:off x="152400" y="2232958"/>
            <a:ext cx="8686800" cy="1938992"/>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PH" sz="2400" b="1" dirty="0">
                <a:solidFill>
                  <a:schemeClr val="bg1"/>
                </a:solidFill>
                <a:effectLst>
                  <a:outerShdw blurRad="38100" dist="38100" dir="2700000" algn="tl">
                    <a:srgbClr val="000000">
                      <a:alpha val="43137"/>
                    </a:srgbClr>
                  </a:outerShdw>
                </a:effectLst>
                <a:latin typeface="MgOpen Modata" pitchFamily="2" charset="0"/>
                <a:cs typeface="Arial" charset="0"/>
              </a:rPr>
              <a:t>Thailand </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is governed by a military junta that took power in the May 2014 coup </a:t>
            </a:r>
            <a:r>
              <a:rPr lang="en-PH" sz="2400" dirty="0" smtClean="0">
                <a:solidFill>
                  <a:schemeClr val="bg1"/>
                </a:solidFill>
                <a:effectLst>
                  <a:outerShdw blurRad="38100" dist="38100" dir="2700000" algn="tl">
                    <a:srgbClr val="000000">
                      <a:alpha val="43137"/>
                    </a:srgbClr>
                  </a:outerShdw>
                </a:effectLst>
                <a:latin typeface="MgOpen Modata" pitchFamily="2" charset="0"/>
                <a:cs typeface="Arial" charset="0"/>
              </a:rPr>
              <a:t>d'état.  </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Its monarchy is headed by King </a:t>
            </a:r>
            <a:r>
              <a:rPr lang="en-PH" sz="2400" dirty="0" err="1">
                <a:solidFill>
                  <a:schemeClr val="bg1"/>
                </a:solidFill>
                <a:effectLst>
                  <a:outerShdw blurRad="38100" dist="38100" dir="2700000" algn="tl">
                    <a:srgbClr val="000000">
                      <a:alpha val="43137"/>
                    </a:srgbClr>
                  </a:outerShdw>
                </a:effectLst>
                <a:latin typeface="MgOpen Modata" pitchFamily="2" charset="0"/>
                <a:cs typeface="Arial" charset="0"/>
              </a:rPr>
              <a:t>Bhumibol</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 </a:t>
            </a:r>
            <a:r>
              <a:rPr lang="en-PH" sz="2400" dirty="0" err="1">
                <a:solidFill>
                  <a:schemeClr val="bg1"/>
                </a:solidFill>
                <a:effectLst>
                  <a:outerShdw blurRad="38100" dist="38100" dir="2700000" algn="tl">
                    <a:srgbClr val="000000">
                      <a:alpha val="43137"/>
                    </a:srgbClr>
                  </a:outerShdw>
                </a:effectLst>
                <a:latin typeface="MgOpen Modata" pitchFamily="2" charset="0"/>
                <a:cs typeface="Arial" charset="0"/>
              </a:rPr>
              <a:t>Adulyadej</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 Rama IX, who is the ninth of the House of </a:t>
            </a:r>
            <a:r>
              <a:rPr lang="en-PH" sz="2400" dirty="0" err="1">
                <a:solidFill>
                  <a:schemeClr val="bg1"/>
                </a:solidFill>
                <a:effectLst>
                  <a:outerShdw blurRad="38100" dist="38100" dir="2700000" algn="tl">
                    <a:srgbClr val="000000">
                      <a:alpha val="43137"/>
                    </a:srgbClr>
                  </a:outerShdw>
                </a:effectLst>
                <a:latin typeface="MgOpen Modata" pitchFamily="2" charset="0"/>
                <a:cs typeface="Arial" charset="0"/>
              </a:rPr>
              <a:t>Chakri</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 and has reigned since 1946 as the world's longest-serving current head of state and the country's longest-reigning monarch</a:t>
            </a:r>
            <a:r>
              <a:rPr lang="en-PH" sz="2400" dirty="0" smtClean="0">
                <a:solidFill>
                  <a:schemeClr val="bg1"/>
                </a:solidFill>
                <a:effectLst>
                  <a:outerShdw blurRad="38100" dist="38100" dir="2700000" algn="tl">
                    <a:srgbClr val="000000">
                      <a:alpha val="43137"/>
                    </a:srgbClr>
                  </a:outerShdw>
                </a:effectLst>
                <a:latin typeface="MgOpen Modata" pitchFamily="2" charset="0"/>
                <a:cs typeface="Arial" charset="0"/>
              </a:rPr>
              <a:t>.</a:t>
            </a:r>
            <a:endParaRPr kumimoji="0" lang="en-US" sz="20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34540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3" b="66094"/>
          <a:stretch/>
        </p:blipFill>
        <p:spPr bwMode="auto">
          <a:xfrm>
            <a:off x="0" y="65988"/>
            <a:ext cx="9144000" cy="16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a:spLocks noChangeArrowheads="1"/>
          </p:cNvSpPr>
          <p:nvPr/>
        </p:nvSpPr>
        <p:spPr bwMode="auto">
          <a:xfrm>
            <a:off x="152400" y="1870829"/>
            <a:ext cx="8686800" cy="313932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PH" dirty="0">
                <a:solidFill>
                  <a:schemeClr val="bg1"/>
                </a:solidFill>
                <a:effectLst>
                  <a:outerShdw blurRad="38100" dist="38100" dir="2700000" algn="tl">
                    <a:srgbClr val="000000">
                      <a:alpha val="43137"/>
                    </a:srgbClr>
                  </a:outerShdw>
                </a:effectLst>
                <a:latin typeface="MgOpen Modata" pitchFamily="2" charset="0"/>
                <a:cs typeface="Arial" charset="0"/>
              </a:rPr>
              <a:t>With a total area of approximately 513,000 km2 (198,000 </a:t>
            </a:r>
            <a:r>
              <a:rPr lang="en-PH" dirty="0" err="1">
                <a:solidFill>
                  <a:schemeClr val="bg1"/>
                </a:solidFill>
                <a:effectLst>
                  <a:outerShdw blurRad="38100" dist="38100" dir="2700000" algn="tl">
                    <a:srgbClr val="000000">
                      <a:alpha val="43137"/>
                    </a:srgbClr>
                  </a:outerShdw>
                </a:effectLst>
                <a:latin typeface="MgOpen Modata" pitchFamily="2" charset="0"/>
                <a:cs typeface="Arial" charset="0"/>
              </a:rPr>
              <a:t>sq</a:t>
            </a:r>
            <a:r>
              <a:rPr lang="en-PH" dirty="0">
                <a:solidFill>
                  <a:schemeClr val="bg1"/>
                </a:solidFill>
                <a:effectLst>
                  <a:outerShdw blurRad="38100" dist="38100" dir="2700000" algn="tl">
                    <a:srgbClr val="000000">
                      <a:alpha val="43137"/>
                    </a:srgbClr>
                  </a:outerShdw>
                </a:effectLst>
                <a:latin typeface="MgOpen Modata" pitchFamily="2" charset="0"/>
                <a:cs typeface="Arial" charset="0"/>
              </a:rPr>
              <a:t> mi), Thailand is the world's 51st-largest country. It is the 20th-most-populous country in the world, with around 66 million people. The capital and largest city is Bangkok, which is Thailand's political, commercial, industrial, and cultural hub. About 75–95% of the population is ethnically Tai, which includes four major regional groups: central Thai, </a:t>
            </a:r>
            <a:r>
              <a:rPr lang="en-PH" dirty="0" err="1">
                <a:solidFill>
                  <a:schemeClr val="bg1"/>
                </a:solidFill>
                <a:effectLst>
                  <a:outerShdw blurRad="38100" dist="38100" dir="2700000" algn="tl">
                    <a:srgbClr val="000000">
                      <a:alpha val="43137"/>
                    </a:srgbClr>
                  </a:outerShdw>
                </a:effectLst>
                <a:latin typeface="MgOpen Modata" pitchFamily="2" charset="0"/>
                <a:cs typeface="Arial" charset="0"/>
              </a:rPr>
              <a:t>northeastern</a:t>
            </a:r>
            <a:r>
              <a:rPr lang="en-PH" dirty="0">
                <a:solidFill>
                  <a:schemeClr val="bg1"/>
                </a:solidFill>
                <a:effectLst>
                  <a:outerShdw blurRad="38100" dist="38100" dir="2700000" algn="tl">
                    <a:srgbClr val="000000">
                      <a:alpha val="43137"/>
                    </a:srgbClr>
                  </a:outerShdw>
                </a:effectLst>
                <a:latin typeface="MgOpen Modata" pitchFamily="2" charset="0"/>
                <a:cs typeface="Arial" charset="0"/>
              </a:rPr>
              <a:t> Thai (</a:t>
            </a:r>
            <a:r>
              <a:rPr lang="en-PH" dirty="0" err="1">
                <a:solidFill>
                  <a:schemeClr val="bg1"/>
                </a:solidFill>
                <a:effectLst>
                  <a:outerShdw blurRad="38100" dist="38100" dir="2700000" algn="tl">
                    <a:srgbClr val="000000">
                      <a:alpha val="43137"/>
                    </a:srgbClr>
                  </a:outerShdw>
                </a:effectLst>
                <a:latin typeface="MgOpen Modata" pitchFamily="2" charset="0"/>
                <a:cs typeface="Arial" charset="0"/>
              </a:rPr>
              <a:t>Khon</a:t>
            </a:r>
            <a:r>
              <a:rPr lang="en-PH" dirty="0">
                <a:solidFill>
                  <a:schemeClr val="bg1"/>
                </a:solidFill>
                <a:effectLst>
                  <a:outerShdw blurRad="38100" dist="38100" dir="2700000" algn="tl">
                    <a:srgbClr val="000000">
                      <a:alpha val="43137"/>
                    </a:srgbClr>
                  </a:outerShdw>
                </a:effectLst>
                <a:latin typeface="MgOpen Modata" pitchFamily="2" charset="0"/>
                <a:cs typeface="Arial" charset="0"/>
              </a:rPr>
              <a:t> [Lao] </a:t>
            </a:r>
            <a:r>
              <a:rPr lang="en-PH" dirty="0" err="1">
                <a:solidFill>
                  <a:schemeClr val="bg1"/>
                </a:solidFill>
                <a:effectLst>
                  <a:outerShdw blurRad="38100" dist="38100" dir="2700000" algn="tl">
                    <a:srgbClr val="000000">
                      <a:alpha val="43137"/>
                    </a:srgbClr>
                  </a:outerShdw>
                </a:effectLst>
                <a:latin typeface="MgOpen Modata" pitchFamily="2" charset="0"/>
                <a:cs typeface="Arial" charset="0"/>
              </a:rPr>
              <a:t>Isan</a:t>
            </a:r>
            <a:r>
              <a:rPr lang="en-PH" dirty="0" smtClean="0">
                <a:solidFill>
                  <a:schemeClr val="bg1"/>
                </a:solidFill>
                <a:effectLst>
                  <a:outerShdw blurRad="38100" dist="38100" dir="2700000" algn="tl">
                    <a:srgbClr val="000000">
                      <a:alpha val="43137"/>
                    </a:srgbClr>
                  </a:outerShdw>
                </a:effectLst>
                <a:latin typeface="MgOpen Modata" pitchFamily="2" charset="0"/>
                <a:cs typeface="Arial" charset="0"/>
              </a:rPr>
              <a:t>), </a:t>
            </a:r>
            <a:r>
              <a:rPr lang="en-PH" dirty="0">
                <a:solidFill>
                  <a:schemeClr val="bg1"/>
                </a:solidFill>
                <a:effectLst>
                  <a:outerShdw blurRad="38100" dist="38100" dir="2700000" algn="tl">
                    <a:srgbClr val="000000">
                      <a:alpha val="43137"/>
                    </a:srgbClr>
                  </a:outerShdw>
                </a:effectLst>
                <a:latin typeface="MgOpen Modata" pitchFamily="2" charset="0"/>
                <a:cs typeface="Arial" charset="0"/>
              </a:rPr>
              <a:t>northern Thai (</a:t>
            </a:r>
            <a:r>
              <a:rPr lang="en-PH" dirty="0" err="1">
                <a:solidFill>
                  <a:schemeClr val="bg1"/>
                </a:solidFill>
                <a:effectLst>
                  <a:outerShdw blurRad="38100" dist="38100" dir="2700000" algn="tl">
                    <a:srgbClr val="000000">
                      <a:alpha val="43137"/>
                    </a:srgbClr>
                  </a:outerShdw>
                </a:effectLst>
                <a:latin typeface="MgOpen Modata" pitchFamily="2" charset="0"/>
                <a:cs typeface="Arial" charset="0"/>
              </a:rPr>
              <a:t>Khon</a:t>
            </a:r>
            <a:r>
              <a:rPr lang="en-PH" dirty="0">
                <a:solidFill>
                  <a:schemeClr val="bg1"/>
                </a:solidFill>
                <a:effectLst>
                  <a:outerShdw blurRad="38100" dist="38100" dir="2700000" algn="tl">
                    <a:srgbClr val="000000">
                      <a:alpha val="43137"/>
                    </a:srgbClr>
                  </a:outerShdw>
                </a:effectLst>
                <a:latin typeface="MgOpen Modata" pitchFamily="2" charset="0"/>
                <a:cs typeface="Arial" charset="0"/>
              </a:rPr>
              <a:t> </a:t>
            </a:r>
            <a:r>
              <a:rPr lang="en-PH" dirty="0" err="1">
                <a:solidFill>
                  <a:schemeClr val="bg1"/>
                </a:solidFill>
                <a:effectLst>
                  <a:outerShdw blurRad="38100" dist="38100" dir="2700000" algn="tl">
                    <a:srgbClr val="000000">
                      <a:alpha val="43137"/>
                    </a:srgbClr>
                  </a:outerShdw>
                </a:effectLst>
                <a:latin typeface="MgOpen Modata" pitchFamily="2" charset="0"/>
                <a:cs typeface="Arial" charset="0"/>
              </a:rPr>
              <a:t>Mueang</a:t>
            </a:r>
            <a:r>
              <a:rPr lang="en-PH" dirty="0">
                <a:solidFill>
                  <a:schemeClr val="bg1"/>
                </a:solidFill>
                <a:effectLst>
                  <a:outerShdw blurRad="38100" dist="38100" dir="2700000" algn="tl">
                    <a:srgbClr val="000000">
                      <a:alpha val="43137"/>
                    </a:srgbClr>
                  </a:outerShdw>
                </a:effectLst>
                <a:latin typeface="MgOpen Modata" pitchFamily="2" charset="0"/>
                <a:cs typeface="Arial" charset="0"/>
              </a:rPr>
              <a:t>); and southern Thai. Thai Chinese, those of significant Chinese heritage, are 14% of the population,[5] while Thais with partial Chinese ancestry comprise up to 40% of the </a:t>
            </a:r>
            <a:r>
              <a:rPr lang="en-PH" dirty="0" smtClean="0">
                <a:solidFill>
                  <a:schemeClr val="bg1"/>
                </a:solidFill>
                <a:effectLst>
                  <a:outerShdw blurRad="38100" dist="38100" dir="2700000" algn="tl">
                    <a:srgbClr val="000000">
                      <a:alpha val="43137"/>
                    </a:srgbClr>
                  </a:outerShdw>
                </a:effectLst>
                <a:latin typeface="MgOpen Modata" pitchFamily="2" charset="0"/>
                <a:cs typeface="Arial" charset="0"/>
              </a:rPr>
              <a:t>population. Thai </a:t>
            </a:r>
            <a:r>
              <a:rPr lang="en-PH" dirty="0">
                <a:solidFill>
                  <a:schemeClr val="bg1"/>
                </a:solidFill>
                <a:effectLst>
                  <a:outerShdw blurRad="38100" dist="38100" dir="2700000" algn="tl">
                    <a:srgbClr val="000000">
                      <a:alpha val="43137"/>
                    </a:srgbClr>
                  </a:outerShdw>
                </a:effectLst>
                <a:latin typeface="MgOpen Modata" pitchFamily="2" charset="0"/>
                <a:cs typeface="Arial" charset="0"/>
              </a:rPr>
              <a:t>Malays represent 3% of the population, with the remainder consisting of Mons, Khmers and various "hill tribes". The country's official language is Thai and the primary religion is Buddhism, which is practised by around 95% of the population.</a:t>
            </a:r>
            <a:endParaRPr kumimoji="0" lang="en-US" sz="16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pic>
        <p:nvPicPr>
          <p:cNvPr id="4100" name="Picture 4" descr="https://upload.wikimedia.org/wikipedia/commons/thumb/2/21/Speaker_Icon.svg/13px-Speaker_Icon.svg.png">
            <a:hlinkClick r:id="rId3" tooltip="File:Th-pratheidthai raachaanaajakthai.og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9800" y="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0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3" b="66094"/>
          <a:stretch/>
        </p:blipFill>
        <p:spPr bwMode="auto">
          <a:xfrm>
            <a:off x="0" y="65988"/>
            <a:ext cx="9144000" cy="16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a:spLocks noChangeArrowheads="1"/>
          </p:cNvSpPr>
          <p:nvPr/>
        </p:nvSpPr>
        <p:spPr bwMode="auto">
          <a:xfrm>
            <a:off x="152400" y="2027694"/>
            <a:ext cx="8686800"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Thailand experienced rapid economic growth between 1985 and 1996, becoming a newly industrialised country and a major exporter. Manufacturing, agriculture, and tourism are leading sectors of the </a:t>
            </a:r>
            <a:r>
              <a:rPr lang="en-PH" sz="2400" dirty="0" smtClean="0">
                <a:solidFill>
                  <a:schemeClr val="bg1"/>
                </a:solidFill>
                <a:effectLst>
                  <a:outerShdw blurRad="38100" dist="38100" dir="2700000" algn="tl">
                    <a:srgbClr val="000000">
                      <a:alpha val="43137"/>
                    </a:srgbClr>
                  </a:outerShdw>
                </a:effectLst>
                <a:latin typeface="MgOpen Modata" pitchFamily="2" charset="0"/>
                <a:cs typeface="Arial" charset="0"/>
              </a:rPr>
              <a:t>economy. Among </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the ten ASEAN countries, Thailand ranks third in quality of life</a:t>
            </a:r>
            <a:r>
              <a:rPr lang="en-PH" sz="2400" dirty="0" smtClean="0">
                <a:solidFill>
                  <a:schemeClr val="bg1"/>
                </a:solidFill>
                <a:effectLst>
                  <a:outerShdw blurRad="38100" dist="38100" dir="2700000" algn="tl">
                    <a:srgbClr val="000000">
                      <a:alpha val="43137"/>
                    </a:srgbClr>
                  </a:outerShdw>
                </a:effectLst>
                <a:latin typeface="MgOpen Modata" pitchFamily="2" charset="0"/>
                <a:cs typeface="Arial" charset="0"/>
              </a:rPr>
              <a:t>.  and </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the country's HDI is rated as "high". Its large population and growing economic influence have made it a middle power in the region and around the </a:t>
            </a:r>
            <a:r>
              <a:rPr lang="en-PH" sz="2400" dirty="0" smtClean="0">
                <a:solidFill>
                  <a:schemeClr val="bg1"/>
                </a:solidFill>
                <a:effectLst>
                  <a:outerShdw blurRad="38100" dist="38100" dir="2700000" algn="tl">
                    <a:srgbClr val="000000">
                      <a:alpha val="43137"/>
                    </a:srgbClr>
                  </a:outerShdw>
                </a:effectLst>
                <a:latin typeface="MgOpen Modata" pitchFamily="2" charset="0"/>
                <a:cs typeface="Arial" charset="0"/>
              </a:rPr>
              <a:t>world.</a:t>
            </a:r>
            <a:endParaRPr kumimoji="0" lang="en-US" sz="20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428766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83" b="66094"/>
          <a:stretch/>
        </p:blipFill>
        <p:spPr bwMode="auto">
          <a:xfrm>
            <a:off x="0" y="65988"/>
            <a:ext cx="9144000" cy="167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3"/>
          <p:cNvSpPr>
            <a:spLocks noChangeArrowheads="1"/>
          </p:cNvSpPr>
          <p:nvPr/>
        </p:nvSpPr>
        <p:spPr bwMode="auto">
          <a:xfrm>
            <a:off x="152400" y="2027694"/>
            <a:ext cx="8686800" cy="267765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Thailand experienced rapid economic growth between 1985 and 1996, becoming a newly industrialised country and a major exporter. Manufacturing, agriculture, and tourism are leading sectors of the </a:t>
            </a:r>
            <a:r>
              <a:rPr lang="en-PH" sz="2400" dirty="0" smtClean="0">
                <a:solidFill>
                  <a:schemeClr val="bg1"/>
                </a:solidFill>
                <a:effectLst>
                  <a:outerShdw blurRad="38100" dist="38100" dir="2700000" algn="tl">
                    <a:srgbClr val="000000">
                      <a:alpha val="43137"/>
                    </a:srgbClr>
                  </a:outerShdw>
                </a:effectLst>
                <a:latin typeface="MgOpen Modata" pitchFamily="2" charset="0"/>
                <a:cs typeface="Arial" charset="0"/>
              </a:rPr>
              <a:t>economy. Among </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the ten ASEAN countries, Thailand ranks third in quality of life</a:t>
            </a:r>
            <a:r>
              <a:rPr lang="en-PH" sz="2400" dirty="0" smtClean="0">
                <a:solidFill>
                  <a:schemeClr val="bg1"/>
                </a:solidFill>
                <a:effectLst>
                  <a:outerShdw blurRad="38100" dist="38100" dir="2700000" algn="tl">
                    <a:srgbClr val="000000">
                      <a:alpha val="43137"/>
                    </a:srgbClr>
                  </a:outerShdw>
                </a:effectLst>
                <a:latin typeface="MgOpen Modata" pitchFamily="2" charset="0"/>
                <a:cs typeface="Arial" charset="0"/>
              </a:rPr>
              <a:t>.  and </a:t>
            </a:r>
            <a:r>
              <a:rPr lang="en-PH" sz="2400" dirty="0">
                <a:solidFill>
                  <a:schemeClr val="bg1"/>
                </a:solidFill>
                <a:effectLst>
                  <a:outerShdw blurRad="38100" dist="38100" dir="2700000" algn="tl">
                    <a:srgbClr val="000000">
                      <a:alpha val="43137"/>
                    </a:srgbClr>
                  </a:outerShdw>
                </a:effectLst>
                <a:latin typeface="MgOpen Modata" pitchFamily="2" charset="0"/>
                <a:cs typeface="Arial" charset="0"/>
              </a:rPr>
              <a:t>the country's HDI is rated as "high". Its large population and growing economic influence have made it a middle power in the region and around the </a:t>
            </a:r>
            <a:r>
              <a:rPr lang="en-PH" sz="2400" dirty="0" smtClean="0">
                <a:solidFill>
                  <a:schemeClr val="bg1"/>
                </a:solidFill>
                <a:effectLst>
                  <a:outerShdw blurRad="38100" dist="38100" dir="2700000" algn="tl">
                    <a:srgbClr val="000000">
                      <a:alpha val="43137"/>
                    </a:srgbClr>
                  </a:outerShdw>
                </a:effectLst>
                <a:latin typeface="MgOpen Modata" pitchFamily="2" charset="0"/>
                <a:cs typeface="Arial" charset="0"/>
              </a:rPr>
              <a:t>world.</a:t>
            </a:r>
            <a:endParaRPr kumimoji="0" lang="en-US" sz="2000" i="0" u="none" strike="noStrike" cap="none" normalizeH="0" baseline="0" dirty="0" smtClean="0">
              <a:ln>
                <a:noFill/>
              </a:ln>
              <a:solidFill>
                <a:schemeClr val="bg1"/>
              </a:solidFill>
              <a:effectLst>
                <a:outerShdw blurRad="38100" dist="38100" dir="2700000" algn="tl">
                  <a:srgbClr val="000000">
                    <a:alpha val="43137"/>
                  </a:srgbClr>
                </a:outerShdw>
              </a:effectLst>
              <a:latin typeface="MgOpen Modata" pitchFamily="2" charset="0"/>
              <a:cs typeface="Arial" charset="0"/>
            </a:endParaRPr>
          </a:p>
        </p:txBody>
      </p:sp>
    </p:spTree>
    <p:extLst>
      <p:ext uri="{BB962C8B-B14F-4D97-AF65-F5344CB8AC3E}">
        <p14:creationId xmlns:p14="http://schemas.microsoft.com/office/powerpoint/2010/main" val="544424176"/>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 presetClass="exit" presetSubtype="8" accel="50000" decel="50000" fill="hold" nodeType="afterEffect">
                                  <p:stCondLst>
                                    <p:cond delay="0"/>
                                  </p:stCondLst>
                                  <p:childTnLst>
                                    <p:anim calcmode="lin" valueType="num">
                                      <p:cBhvr additive="base">
                                        <p:cTn id="10" dur="500"/>
                                        <p:tgtEl>
                                          <p:spTgt spid="4098"/>
                                        </p:tgtEl>
                                        <p:attrNameLst>
                                          <p:attrName>ppt_x</p:attrName>
                                        </p:attrNameLst>
                                      </p:cBhvr>
                                      <p:tavLst>
                                        <p:tav tm="0">
                                          <p:val>
                                            <p:strVal val="ppt_x"/>
                                          </p:val>
                                        </p:tav>
                                        <p:tav tm="100000">
                                          <p:val>
                                            <p:strVal val="0-ppt_w/2"/>
                                          </p:val>
                                        </p:tav>
                                      </p:tavLst>
                                    </p:anim>
                                    <p:anim calcmode="lin" valueType="num">
                                      <p:cBhvr additive="base">
                                        <p:cTn id="11" dur="500"/>
                                        <p:tgtEl>
                                          <p:spTgt spid="4098"/>
                                        </p:tgtEl>
                                        <p:attrNameLst>
                                          <p:attrName>ppt_y</p:attrName>
                                        </p:attrNameLst>
                                      </p:cBhvr>
                                      <p:tavLst>
                                        <p:tav tm="0">
                                          <p:val>
                                            <p:strVal val="ppt_y"/>
                                          </p:val>
                                        </p:tav>
                                        <p:tav tm="100000">
                                          <p:val>
                                            <p:strVal val="ppt_y"/>
                                          </p:val>
                                        </p:tav>
                                      </p:tavLst>
                                    </p:anim>
                                    <p:set>
                                      <p:cBhvr>
                                        <p:cTn id="12" dur="1" fill="hold">
                                          <p:stCondLst>
                                            <p:cond delay="4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762</Words>
  <Application>Microsoft Office PowerPoint</Application>
  <PresentationFormat>On-screen Show (16:9)</PresentationFormat>
  <Paragraphs>72</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MgOpen Modata</vt:lpstr>
      <vt:lpstr>Calibri</vt:lpstr>
      <vt:lpstr>Mangal</vt:lpstr>
      <vt:lpstr>Angsana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2015-08-11T11:25:44Z</dcterms:created>
  <dcterms:modified xsi:type="dcterms:W3CDTF">2015-08-11T12:38:28Z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